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8" autoAdjust="0"/>
    <p:restoredTop sz="90929"/>
  </p:normalViewPr>
  <p:slideViewPr>
    <p:cSldViewPr>
      <p:cViewPr>
        <p:scale>
          <a:sx n="62" d="100"/>
          <a:sy n="62" d="100"/>
        </p:scale>
        <p:origin x="-1296"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A298DAC-CF11-41AD-B615-33F2F8AF1F95}" type="datetimeFigureOut">
              <a:rPr lang="en-US" smtClean="0"/>
              <a:pPr/>
              <a:t>12/19/2014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F29EE36-AE24-4456-A1F3-4A144D7F0D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057AFF-491D-43EC-A8CC-EEB5BF8D6D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5972A-B60D-45C3-BA41-FA22B65E2E9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E5CEDA-5FF9-4796-9E7D-65D7C20E90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9E0FD4-BC7C-4E56-A61D-086920873A3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75360-72FD-4FD4-8EAE-B69B1B6C53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1BCCE-D596-4E5B-A7CF-524577235D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21868A-FBE3-4589-AF84-6E8945F7CF5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17BF24-071B-4CA1-B41A-CC6265E3A2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7205BE0-9E63-4088-9943-D618B965F4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31B4DA-2F41-454C-8D57-32D02090DA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CB28FE-6520-43B5-99DC-309A749672D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84098C8-3BAB-4A7C-87A5-8D77A41570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amp;esrc=s&amp;frm=1&amp;source=images&amp;cd=&amp;cad=rja&amp;docid=WdrMVnH27DwJRM&amp;tbnid=87fCUJ7tGP629M:&amp;ved=0CAUQjRw&amp;url=http://biologytb.net23.net/text/chapter23/concept23.9.html&amp;ei=0Lx3Uo3SA6fp2QXjqoHAAw&amp;bvm=bv.55819444,d.b2I&amp;psig=AFQjCNHjygoGsirU5IOKYcMadMXAEMUZkw&amp;ust=138366500838247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earch.aol.com/aol/imageDetails?s_it=imageDetails&amp;q=amphibians&amp;img=http://www.pacificu.edu/as/biology/faculty/images/ensatina.JPG&amp;site=&amp;host=http://www.pacificu.edu/as/biology/faculty/lopez.cfm&amp;width=140&amp;height=105&amp;thumbUrl=http://images-partners-tbn.google.com/images?q=tbn:FapSTJ9-UUqI0M:www.pacificu.edu/as/biology/faculty/images/ensatina.JPG&amp;b=image?s_it=topsearchbox.image&amp;imgsz=&amp;q=amphibians&amp;imgHeight=523&amp;imgWidth=700&amp;imgTitle=...+amphibian+populations+in+three+...&amp;imgSize=70112&amp;hostName=www.pacificu.edu" TargetMode="External"/><Relationship Id="rId18" Type="http://schemas.openxmlformats.org/officeDocument/2006/relationships/image" Target="../media/image18.jpeg"/><Relationship Id="rId3" Type="http://schemas.openxmlformats.org/officeDocument/2006/relationships/image" Target="../media/image10.jpeg"/><Relationship Id="rId21" Type="http://schemas.openxmlformats.org/officeDocument/2006/relationships/hyperlink" Target="http://search.aol.com/aol/imageDetails?s_it=imageDetails&amp;q=reptiles&amp;img=http://www.crabapplelane.org/Vertebrate%20webquest/Reptiles.jpg&amp;site=&amp;host=http://www.crabapplelane.org/Vertebrate%20webquest/Vertebrate%20webquest.htm&amp;width=127&amp;height=106&amp;thumbUrl=http://images-partners-tbn.google.com/images?q=tbn:AKXWgaCtgFj30M:www.crabapplelane.org/Vertebrate%20webquest/Reptiles.jpg&amp;b=image?s_it=topsearchbox.image&amp;imgsz=&amp;q=reptiles&amp;imgHeight=375&amp;imgWidth=450&amp;imgTitle=Birds+Amphibians+%3cb%3eReptiles%3c/b%3e&amp;imgSize=46708&amp;hostName=www.crabapplelane.org" TargetMode="External"/><Relationship Id="rId7" Type="http://schemas.openxmlformats.org/officeDocument/2006/relationships/image" Target="../media/image12.jpeg"/><Relationship Id="rId12" Type="http://schemas.openxmlformats.org/officeDocument/2006/relationships/image" Target="../media/image15.jpeg"/><Relationship Id="rId17" Type="http://schemas.openxmlformats.org/officeDocument/2006/relationships/hyperlink" Target="http://search.aol.com/aol/imageDetails?s_it=imageDetails&amp;q=reptiles&amp;img=http://hitherandyarn.files.wordpress.com/2007/09/renaissance-reptiles.jpg&amp;site=&amp;host=http://hitherandyarn.wordpress.com/2007/09/06/yarn-and-fun-in-the-twin-cities/&amp;width=130&amp;height=98&amp;thumbUrl=http://images-partners-tbn.google.com/images?q=tbn:NFKQGkhQLELBWM:hitherandyarn.files.wordpress.com/2007/09/renaissance-reptiles.jpg&amp;b=image?s_it=topsearchbox.image&amp;imgsz=&amp;q=reptiles&amp;imgHeight=375&amp;imgWidth=500&amp;imgTitle=...+admired+renaissance+%3cb%3ereptiles%3c/b%3e:&amp;imgSize=55977&amp;hostName=hitherandyarn.wordpress.com" TargetMode="External"/><Relationship Id="rId2" Type="http://schemas.openxmlformats.org/officeDocument/2006/relationships/hyperlink" Target="http://search.aol.com/aol/imageDetails?s_it=imageDetails&amp;q=agnatha&amp;img=http://www.nilesbio.com/images/categories/C239.jpg&amp;site=&amp;host=http://www.nilesbio.com/subcat237.html&amp;width=116&amp;height=87&amp;thumbUrl=http://images-partners-tbn.google.com/images?q=tbn:7RjXNeSbR9uYbM:www.nilesbio.com/images/categories/C239.jpg&amp;b=image?s_it=topsearchbox.imageDetails&amp;imgsz=&amp;q=agnatha&amp;imgHeight=225&amp;imgWidth=300&amp;imgTitle=Preserved+Vertebrates+&amp;gt;&amp;gt;+%3cb%3eAgnatha%3c/b%3e&amp;imgSize=16036&amp;hostName=www.nilesbio.com" TargetMode="External"/><Relationship Id="rId16" Type="http://schemas.openxmlformats.org/officeDocument/2006/relationships/image" Target="../media/image17.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upload.wikimedia.org/wikipedia/commons/4/42/Rhina_ancylostoma.jpg" TargetMode="External"/><Relationship Id="rId11" Type="http://schemas.openxmlformats.org/officeDocument/2006/relationships/hyperlink" Target="http://search.aol.com/aol/imageDetails?s_it=imageDetails&amp;q=amphibians&amp;img=http://i30.tinypic.com/2qkuxd3.jpg&amp;site=&amp;host=http://www.englishtips.org/index.php?newsid=1150799294&amp;width=120&amp;height=90&amp;thumbUrl=http://images-partners-tbn.google.com/images?q=tbn:OKvaE9gteIRDEM:i30.tinypic.com/2qkuxd3.jpg&amp;b=image?q=amphibians&amp;page=2&amp;s_cs=2373631692828063485&amp;s_it=topsearchbox.image&amp;imgsz=&amp;imgHeight=262&amp;imgWidth=350&amp;imgTitle=amphibian+...&amp;imgSize=145537&amp;hostName=www.englishtips.org" TargetMode="External"/><Relationship Id="rId5" Type="http://schemas.openxmlformats.org/officeDocument/2006/relationships/image" Target="../media/image11.jpeg"/><Relationship Id="rId15" Type="http://schemas.openxmlformats.org/officeDocument/2006/relationships/hyperlink" Target="http://search.aol.com/aol/imageDetails?s_it=imageDetails&amp;q=amphibians&amp;img=http://www.topnews.in/files/Amphibian.jpg&amp;site=&amp;host=http://www.topnews.in/210mlnyrold-amphibian-had-bizarre-feeding-pattern-298362&amp;width=130&amp;height=87&amp;thumbUrl=http://images-partners-tbn.google.com/images?q=tbn:TMSxmeoK1-DBtM:www.topnews.in/files/Amphibian.jpg&amp;b=image?s_it=topsearchbox.image&amp;imgsz=&amp;q=amphibians&amp;imgHeight=333&amp;imgWidth=500&amp;imgTitle=210-mln-yr-old+amphibian+had+bizarre+...&amp;imgSize=47380&amp;hostName=www.topnews.in" TargetMode="External"/><Relationship Id="rId23" Type="http://schemas.openxmlformats.org/officeDocument/2006/relationships/image" Target="../media/image21.png"/><Relationship Id="rId10" Type="http://schemas.openxmlformats.org/officeDocument/2006/relationships/image" Target="../media/image14.jpeg"/><Relationship Id="rId19" Type="http://schemas.openxmlformats.org/officeDocument/2006/relationships/hyperlink" Target="http://search.aol.com/aol/imageDetails?s_it=imageDetails&amp;q=reptiles&amp;img=http://www.adventure-life.com/galapagos/images/Animals/giant_tortoise.jpg&amp;site=&amp;host=http://www.adventure-life.com/galapagos/galapagos-reptiles.php&amp;width=130&amp;height=86&amp;thumbUrl=http://images-partners-tbn.google.com/images?q=tbn:PquDD7f3CX0CLM:www.adventure-life.com/galapagos/images/Animals/giant_tortoise.jpg&amp;b=image?s_it=topsearchbox.image&amp;imgsz=&amp;q=reptiles&amp;imgHeight=332&amp;imgWidth=500&amp;imgTitle=Unlike+mammals,+%3cb%3ereptiles%3c/b%3e+are+able+to+...&amp;imgSize=16411&amp;hostName=www.adventure-life.com" TargetMode="External"/><Relationship Id="rId4" Type="http://schemas.openxmlformats.org/officeDocument/2006/relationships/hyperlink" Target="http://search.aol.com/aol/imageDetails?s_it=imageDetails&amp;q=chondrichthyes&amp;img=http://cache.eb.com/eb/image?id=62562&amp;rendTypeId=4&amp;site=&amp;host=http://student.britannica.com/comptons/art/print?id=52817&amp;articleTypeId=0&amp;width=131&amp;height=76&amp;thumbUrl=http://images-partners-tbn.google.com/images?q=tbn:p5fyZzWGvOTdkM:cache.eb.com/eb/image?id=62562&amp;rendTypeId=4&amp;b=image?q=chondrichthyes&amp;page=2&amp;s_cs=2373631692828063485&amp;s_it=aolcomimage40&amp;imgHeight=300&amp;imgWidth=519&amp;imgTitle=...+is+in+the+class+%3cb%3eChondrichthyes%3c/b%3e,+...&amp;imgSize=13376&amp;hostName=student.britannica.com" TargetMode="External"/><Relationship Id="rId9" Type="http://schemas.openxmlformats.org/officeDocument/2006/relationships/hyperlink" Target="http://search.aol.com/aol/imageDetails?s_it=imageDetails&amp;q=clown+fish&amp;img=http://www.curriki.org/xwiki/bin/download/Coll_Group_WebQuestBuilders/StudentWebQuest2TheProcess_0/Clown.fish.jpg&amp;site=&amp;host=http://www.curriki.org/xwiki/bin/view/Coll_Group_WebQuestBuilders/StudentWebQuest2TheProcess_0?viewer=print&amp;width=141&amp;height=101&amp;thumbUrl=http://images-partners-tbn.google.com/images?q=tbn:n_6aOW4pslTYuM:www.curriki.org/xwiki/bin/download/Coll_Group_WebQuestBuilders/StudentWebQuest2TheProcess_0/Clown.fish.jpg&amp;b=image?s_it=topsearchbox.image&amp;imgsz=&amp;q=clown+fish&amp;imgHeight=536&amp;imgWidth=750&amp;imgTitle=%3cb%3eClown%3c/b%3e.%3cb%3efish%3c/b%3e.jpg&amp;imgSize=166954&amp;hostName=www.curriki.org" TargetMode="External"/><Relationship Id="rId14" Type="http://schemas.openxmlformats.org/officeDocument/2006/relationships/image" Target="../media/image16.jpeg"/><Relationship Id="rId2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File:Human_skeleton_front_en.sv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gn8laeRxnCfeQM&amp;tbnid=wIJ_YHoEDuHKBM:&amp;ved=0CAUQjRw&amp;url=http://imcurious.wikispaces.com/Circulatory+System-+Period+1&amp;ei=UUF5Upr_HIXT2QXFqYD4Dg&amp;bvm=bv.55980276,d.b2I&amp;psig=AFQjCNH1-E-2nC9yXqOScHtsvjgdnwcw6w&amp;ust=1383764634198702"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com/url?sa=i&amp;rct=j&amp;q=&amp;esrc=s&amp;frm=1&amp;source=images&amp;cd=&amp;cad=rja&amp;docid=Tz_RL_bBl4P-UM&amp;tbnid=5DWfw7y87BsqUM:&amp;ved=0CAUQjRw&amp;url=http://everydayscienceforall.blogspot.com/2011_08_01_archive.html&amp;ei=o0F5UsT3Beqr2wWAr4AQ&amp;bvm=bv.55980276,d.b2I&amp;psig=AFQjCNH1-E-2nC9yXqOScHtsvjgdnwcw6w&amp;ust=138376463419870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dKKSsMqmuErUM&amp;tbnid=xxDCmjn89SLIVM:&amp;ved=0CAUQjRw&amp;url=http://worldslife-nisha.blogspot.com/2011/06/trophic-levels-food-chain.html&amp;ei=N0l5UpudFIec2gW074CIDw&amp;bvm=bv.55980276,d.b2I&amp;psig=AFQjCNEzNNoaQ0nTUE-y3IbRu-4CSptpxg&amp;ust=13837666987057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docid=b97lmo3M4xDlmM&amp;tbnid=SHaIozA18_YCFM:&amp;ved=0CAUQjRw&amp;url=http://www.123rf.com/photo_13699569_human-brain-regions-illustration-of-regions-in-human-brain.html&amp;ei=00l5UsbBHoXd2QW8xYD4Dw&amp;bvm=bv.55980276,d.b2I&amp;psig=AFQjCNGAi-lBDatKigBMJeq0eE6W5unFeA&amp;ust=138376679786128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7.jpeg"/><Relationship Id="rId7" Type="http://schemas.openxmlformats.org/officeDocument/2006/relationships/hyperlink" Target="http://www.google.com/url?sa=i&amp;rct=j&amp;q=&amp;esrc=s&amp;frm=1&amp;source=images&amp;cd=&amp;cad=rja&amp;docid=Q7CrIrWehnLafM&amp;tbnid=8_saOl_6SHH_SM:&amp;ved=0CAUQjRw&amp;url=http://asqfish.wordpress.com/2012/04/23/reassurance-for-those-swimming-upstream-for-deen-36-76salmo/&amp;ei=OmZ6UrGdNoe0kQekuIDYCw&amp;bvm=bv.55980276,d.eW0&amp;psig=AFQjCNGSo8GAhqjRbpJ8oVMSX79W3Pg9Kg&amp;ust=1383839610061415" TargetMode="External"/><Relationship Id="rId2" Type="http://schemas.openxmlformats.org/officeDocument/2006/relationships/hyperlink" Target="http://www.google.com/url?sa=i&amp;rct=j&amp;q=&amp;esrc=s&amp;frm=1&amp;source=images&amp;cd=&amp;cad=rja&amp;docid=5lihCSWxCexqDM&amp;tbnid=MKxbTVaRgS-9XM:&amp;ved=0CAUQjRw&amp;url=http://www.sundayobserver.lk/2009/03/08/jun01.asp&amp;ei=M2R6UvbBLsvOkQf-x4DYCw&amp;bvm=bv.55980276,d.cWc&amp;psig=AFQjCNHursyUPhXszLV6MH7nXh2sv5j1qA&amp;ust=1383839080371843"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h1HeYnksBdokxM&amp;tbnid=IQbFEOT5Td5MMM:&amp;ved=0CAUQjRw&amp;url=http://www.advancedconservation.org/upstream-conservation/&amp;ei=AmZ6UsOeEMWtkAf-3IDoCw&amp;bvm=bv.55980276,d.eW0&amp;psig=AFQjCNGSo8GAhqjRbpJ8oVMSX79W3Pg9Kg&amp;ust=1383839610061415" TargetMode="External"/><Relationship Id="rId5" Type="http://schemas.openxmlformats.org/officeDocument/2006/relationships/image" Target="../media/image28.jpeg"/><Relationship Id="rId10" Type="http://schemas.openxmlformats.org/officeDocument/2006/relationships/image" Target="../media/image30.jpeg"/><Relationship Id="rId4" Type="http://schemas.openxmlformats.org/officeDocument/2006/relationships/hyperlink" Target="http://www.google.com/url?sa=i&amp;rct=j&amp;q=&amp;esrc=s&amp;frm=1&amp;source=images&amp;cd=&amp;cad=rja&amp;docid=oLuEC2XPnXLdDM&amp;tbnid=wg74fobxZBnZmM:&amp;ved=0CAUQjRw&amp;url=http://www.britannica.com/blogs/2012/10/animal-intelligence-how-we-discover-how-smart-animals-really-are/&amp;ei=V2R6Ur_DGce-kQel-YHwCw&amp;bvm=bv.55980276,d.cWc&amp;psig=AFQjCNF9iwWKkmhWN4s5YW-BzHwuOCoCYQ&amp;ust=1383839015864987" TargetMode="External"/><Relationship Id="rId9" Type="http://schemas.openxmlformats.org/officeDocument/2006/relationships/hyperlink" Target="http://www.google.com/url?sa=i&amp;rct=j&amp;q=&amp;esrc=s&amp;frm=1&amp;source=images&amp;cd=&amp;cad=rja&amp;docid=DjBEbnVjetFE7M&amp;tbnid=DYL98MnJTW111M:&amp;ved=0CAUQjRw&amp;url=http://buzz.naturalnews.com/000894-GMOs-monarch_butterflies-population_decline.html&amp;ei=lmZ6UvjMI9KkkQf8toH4Cw&amp;bvm=bv.55980276,d.eW0&amp;psig=AFQjCNFaZYBoZ0eOYPwdxcb382MrbHy28Q&amp;ust=138383975368825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amp;esrc=s&amp;frm=1&amp;source=images&amp;cd=&amp;cad=rja&amp;docid=HIxlXESzgju-WM&amp;tbnid=EKZyw_gUwztYSM:&amp;ved=0CAUQjRw&amp;url=http://www.daviddarling.info/encyclopedia/N/notochord.html&amp;ei=d713UoylNciU2wXRqoCoBQ&amp;bvm=bv.55819444,d.b2I&amp;psig=AFQjCNEcJUy6EgrwsYRsrrsdp1A7PxTuVg&amp;ust=138366529618592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BcxaxsXgt4osYM&amp;tbnid=XcnmFKve0HzBfM:&amp;ved=0CAUQjRw&amp;url=http://www.devbio.com/article.php?id=242&amp;ei=rfd3UoTwJueY2wXp2oGoBw&amp;bvm=bv.55819444,d.b2I&amp;psig=AFQjCNHztd_L0wGrP-FG4NzcdouefSvDCw&amp;ust=138368027220921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1143000"/>
          </a:xfrm>
        </p:spPr>
        <p:txBody>
          <a:bodyPr/>
          <a:lstStyle/>
          <a:p>
            <a:r>
              <a:rPr lang="en-US" dirty="0"/>
              <a:t>Phylum </a:t>
            </a:r>
            <a:r>
              <a:rPr lang="en-US" dirty="0" err="1"/>
              <a:t>Chordata</a:t>
            </a:r>
            <a:endParaRPr lang="en-US" dirty="0"/>
          </a:p>
        </p:txBody>
      </p:sp>
      <p:pic>
        <p:nvPicPr>
          <p:cNvPr id="19458" name="Picture 2" descr="http://biologytb.net23.net/text/chapter23/23images/23-25.gif">
            <a:hlinkClick r:id="rId2"/>
          </p:cNvPr>
          <p:cNvPicPr>
            <a:picLocks noChangeAspect="1" noChangeArrowheads="1"/>
          </p:cNvPicPr>
          <p:nvPr/>
        </p:nvPicPr>
        <p:blipFill>
          <a:blip r:embed="rId3" cstate="print"/>
          <a:srcRect/>
          <a:stretch>
            <a:fillRect/>
          </a:stretch>
        </p:blipFill>
        <p:spPr bwMode="auto">
          <a:xfrm>
            <a:off x="2133600" y="1219200"/>
            <a:ext cx="5000625" cy="51816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Content Placeholder 3" descr="Preserved Vertebrates &gt;&gt; Agnatha">
            <a:hlinkClick r:id="rId2"/>
          </p:cNvPr>
          <p:cNvPicPr>
            <a:picLocks/>
          </p:cNvPicPr>
          <p:nvPr/>
        </p:nvPicPr>
        <p:blipFill>
          <a:blip r:embed="rId3" cstate="print"/>
          <a:srcRect/>
          <a:stretch>
            <a:fillRect/>
          </a:stretch>
        </p:blipFill>
        <p:spPr bwMode="auto">
          <a:xfrm>
            <a:off x="228600" y="228600"/>
            <a:ext cx="1695450" cy="1328738"/>
          </a:xfrm>
          <a:prstGeom prst="rect">
            <a:avLst/>
          </a:prstGeom>
          <a:noFill/>
          <a:ln w="9525">
            <a:noFill/>
            <a:miter lim="800000"/>
            <a:headEnd/>
            <a:tailEnd/>
          </a:ln>
        </p:spPr>
      </p:pic>
      <p:pic>
        <p:nvPicPr>
          <p:cNvPr id="11270" name="Picture 4" descr="... is in the class Chondrichthyes, ...">
            <a:hlinkClick r:id="rId4"/>
          </p:cNvPr>
          <p:cNvPicPr>
            <a:picLocks noChangeAspect="1" noChangeArrowheads="1"/>
          </p:cNvPicPr>
          <p:nvPr/>
        </p:nvPicPr>
        <p:blipFill>
          <a:blip r:embed="rId5" cstate="print"/>
          <a:srcRect/>
          <a:stretch>
            <a:fillRect/>
          </a:stretch>
        </p:blipFill>
        <p:spPr bwMode="auto">
          <a:xfrm>
            <a:off x="6629400" y="2133600"/>
            <a:ext cx="2133600" cy="1295400"/>
          </a:xfrm>
          <a:prstGeom prst="rect">
            <a:avLst/>
          </a:prstGeom>
          <a:noFill/>
          <a:ln w="9525">
            <a:noFill/>
            <a:miter lim="800000"/>
            <a:headEnd/>
            <a:tailEnd/>
          </a:ln>
        </p:spPr>
      </p:pic>
      <p:pic>
        <p:nvPicPr>
          <p:cNvPr id="11271" name="Picture 5" descr="File:Rhina ancylostoma.jpg">
            <a:hlinkClick r:id="rId6"/>
          </p:cNvPr>
          <p:cNvPicPr>
            <a:picLocks noChangeAspect="1" noChangeArrowheads="1"/>
          </p:cNvPicPr>
          <p:nvPr/>
        </p:nvPicPr>
        <p:blipFill>
          <a:blip r:embed="rId7" cstate="print"/>
          <a:srcRect/>
          <a:stretch>
            <a:fillRect/>
          </a:stretch>
        </p:blipFill>
        <p:spPr bwMode="auto">
          <a:xfrm>
            <a:off x="6553200" y="228600"/>
            <a:ext cx="2400300" cy="1752600"/>
          </a:xfrm>
          <a:prstGeom prst="rect">
            <a:avLst/>
          </a:prstGeom>
          <a:noFill/>
          <a:ln w="9525">
            <a:noFill/>
            <a:miter lim="800000"/>
            <a:headEnd/>
            <a:tailEnd/>
          </a:ln>
        </p:spPr>
      </p:pic>
      <p:pic>
        <p:nvPicPr>
          <p:cNvPr id="11272" name="Picture 6" descr="http://www.cartage.org.lb/en/themes/sciences/Zoology/ClassesFish/ClassAgnatha/Agnatha/hagfish.gif"/>
          <p:cNvPicPr>
            <a:picLocks noChangeAspect="1" noChangeArrowheads="1"/>
          </p:cNvPicPr>
          <p:nvPr/>
        </p:nvPicPr>
        <p:blipFill>
          <a:blip r:embed="rId8" cstate="print"/>
          <a:srcRect/>
          <a:stretch>
            <a:fillRect/>
          </a:stretch>
        </p:blipFill>
        <p:spPr bwMode="auto">
          <a:xfrm>
            <a:off x="3429000" y="304800"/>
            <a:ext cx="2028825" cy="1438275"/>
          </a:xfrm>
          <a:prstGeom prst="rect">
            <a:avLst/>
          </a:prstGeom>
          <a:noFill/>
          <a:ln w="9525">
            <a:noFill/>
            <a:miter lim="800000"/>
            <a:headEnd/>
            <a:tailEnd/>
          </a:ln>
        </p:spPr>
      </p:pic>
      <p:pic>
        <p:nvPicPr>
          <p:cNvPr id="11275" name="Picture 9" descr="Clown.fish.jpg">
            <a:hlinkClick r:id="rId9"/>
          </p:cNvPr>
          <p:cNvPicPr>
            <a:picLocks noChangeAspect="1" noChangeArrowheads="1"/>
          </p:cNvPicPr>
          <p:nvPr/>
        </p:nvPicPr>
        <p:blipFill>
          <a:blip r:embed="rId10" cstate="print"/>
          <a:srcRect/>
          <a:stretch>
            <a:fillRect/>
          </a:stretch>
        </p:blipFill>
        <p:spPr bwMode="auto">
          <a:xfrm>
            <a:off x="3505200" y="1981200"/>
            <a:ext cx="2667000" cy="1524000"/>
          </a:xfrm>
          <a:prstGeom prst="rect">
            <a:avLst/>
          </a:prstGeom>
          <a:noFill/>
          <a:ln w="9525">
            <a:noFill/>
            <a:miter lim="800000"/>
            <a:headEnd/>
            <a:tailEnd/>
          </a:ln>
        </p:spPr>
      </p:pic>
      <p:pic>
        <p:nvPicPr>
          <p:cNvPr id="11277" name="Content Placeholder 3" descr="amphibian ...">
            <a:hlinkClick r:id="rId11"/>
          </p:cNvPr>
          <p:cNvPicPr>
            <a:picLocks/>
          </p:cNvPicPr>
          <p:nvPr/>
        </p:nvPicPr>
        <p:blipFill>
          <a:blip r:embed="rId12" cstate="print"/>
          <a:srcRect/>
          <a:stretch>
            <a:fillRect/>
          </a:stretch>
        </p:blipFill>
        <p:spPr bwMode="auto">
          <a:xfrm>
            <a:off x="2971800" y="3581400"/>
            <a:ext cx="1524000" cy="1219200"/>
          </a:xfrm>
          <a:prstGeom prst="rect">
            <a:avLst/>
          </a:prstGeom>
          <a:noFill/>
          <a:ln w="9525">
            <a:noFill/>
            <a:miter lim="800000"/>
            <a:headEnd/>
            <a:tailEnd/>
          </a:ln>
        </p:spPr>
      </p:pic>
      <p:pic>
        <p:nvPicPr>
          <p:cNvPr id="11278" name="Picture 4" descr="... amphibian populations in three ...">
            <a:hlinkClick r:id="rId13"/>
          </p:cNvPr>
          <p:cNvPicPr>
            <a:picLocks noChangeAspect="1" noChangeArrowheads="1"/>
          </p:cNvPicPr>
          <p:nvPr/>
        </p:nvPicPr>
        <p:blipFill>
          <a:blip r:embed="rId14" cstate="print"/>
          <a:srcRect/>
          <a:stretch>
            <a:fillRect/>
          </a:stretch>
        </p:blipFill>
        <p:spPr bwMode="auto">
          <a:xfrm>
            <a:off x="5791200" y="3505200"/>
            <a:ext cx="1676400" cy="1371600"/>
          </a:xfrm>
          <a:prstGeom prst="rect">
            <a:avLst/>
          </a:prstGeom>
          <a:noFill/>
          <a:ln w="9525">
            <a:noFill/>
            <a:miter lim="800000"/>
            <a:headEnd/>
            <a:tailEnd/>
          </a:ln>
        </p:spPr>
      </p:pic>
      <p:pic>
        <p:nvPicPr>
          <p:cNvPr id="11279" name="Picture 5" descr="210-mln-yr-old amphibian had bizarre ...">
            <a:hlinkClick r:id="rId15"/>
          </p:cNvPr>
          <p:cNvPicPr>
            <a:picLocks noChangeAspect="1" noChangeArrowheads="1"/>
          </p:cNvPicPr>
          <p:nvPr/>
        </p:nvPicPr>
        <p:blipFill>
          <a:blip r:embed="rId16" cstate="print"/>
          <a:srcRect/>
          <a:stretch>
            <a:fillRect/>
          </a:stretch>
        </p:blipFill>
        <p:spPr bwMode="auto">
          <a:xfrm>
            <a:off x="228600" y="3581400"/>
            <a:ext cx="1600200" cy="1295400"/>
          </a:xfrm>
          <a:prstGeom prst="rect">
            <a:avLst/>
          </a:prstGeom>
          <a:noFill/>
          <a:ln w="9525">
            <a:noFill/>
            <a:miter lim="800000"/>
            <a:headEnd/>
            <a:tailEnd/>
          </a:ln>
        </p:spPr>
      </p:pic>
      <p:pic>
        <p:nvPicPr>
          <p:cNvPr id="11280" name="Picture 6" descr="... admired renaissance reptiles:">
            <a:hlinkClick r:id="rId17"/>
          </p:cNvPr>
          <p:cNvPicPr>
            <a:picLocks noChangeAspect="1" noChangeArrowheads="1"/>
          </p:cNvPicPr>
          <p:nvPr/>
        </p:nvPicPr>
        <p:blipFill>
          <a:blip r:embed="rId18" cstate="print"/>
          <a:srcRect/>
          <a:stretch>
            <a:fillRect/>
          </a:stretch>
        </p:blipFill>
        <p:spPr bwMode="auto">
          <a:xfrm>
            <a:off x="152400" y="4953000"/>
            <a:ext cx="2133600" cy="1752600"/>
          </a:xfrm>
          <a:prstGeom prst="rect">
            <a:avLst/>
          </a:prstGeom>
          <a:noFill/>
          <a:ln w="9525">
            <a:noFill/>
            <a:miter lim="800000"/>
            <a:headEnd/>
            <a:tailEnd/>
          </a:ln>
        </p:spPr>
      </p:pic>
      <p:pic>
        <p:nvPicPr>
          <p:cNvPr id="11281" name="Picture 7" descr="Unlike mammals, reptiles are able to ...">
            <a:hlinkClick r:id="rId19"/>
          </p:cNvPr>
          <p:cNvPicPr>
            <a:picLocks noChangeAspect="1" noChangeArrowheads="1"/>
          </p:cNvPicPr>
          <p:nvPr/>
        </p:nvPicPr>
        <p:blipFill>
          <a:blip r:embed="rId20" cstate="print"/>
          <a:srcRect/>
          <a:stretch>
            <a:fillRect/>
          </a:stretch>
        </p:blipFill>
        <p:spPr bwMode="auto">
          <a:xfrm>
            <a:off x="3429000" y="4876800"/>
            <a:ext cx="2209800" cy="1809750"/>
          </a:xfrm>
          <a:prstGeom prst="rect">
            <a:avLst/>
          </a:prstGeom>
          <a:noFill/>
          <a:ln w="9525">
            <a:noFill/>
            <a:miter lim="800000"/>
            <a:headEnd/>
            <a:tailEnd/>
          </a:ln>
        </p:spPr>
      </p:pic>
      <p:pic>
        <p:nvPicPr>
          <p:cNvPr id="11282" name="Picture 8" descr="Birds Amphibians Reptiles">
            <a:hlinkClick r:id="rId21"/>
          </p:cNvPr>
          <p:cNvPicPr>
            <a:picLocks noChangeAspect="1" noChangeArrowheads="1"/>
          </p:cNvPicPr>
          <p:nvPr/>
        </p:nvPicPr>
        <p:blipFill>
          <a:blip r:embed="rId22" cstate="print"/>
          <a:srcRect/>
          <a:stretch>
            <a:fillRect/>
          </a:stretch>
        </p:blipFill>
        <p:spPr bwMode="auto">
          <a:xfrm>
            <a:off x="6553200" y="5029200"/>
            <a:ext cx="2362200" cy="1676400"/>
          </a:xfrm>
          <a:prstGeom prst="rect">
            <a:avLst/>
          </a:prstGeom>
          <a:noFill/>
          <a:ln w="9525">
            <a:noFill/>
            <a:miter lim="800000"/>
            <a:headEnd/>
            <a:tailEnd/>
          </a:ln>
        </p:spPr>
      </p:pic>
      <p:pic>
        <p:nvPicPr>
          <p:cNvPr id="11285" name="Picture 21" descr="C:\Users\jordans\Desktop\BioII Chapter 17\Untitled12.png"/>
          <p:cNvPicPr>
            <a:picLocks noChangeAspect="1" noChangeArrowheads="1"/>
          </p:cNvPicPr>
          <p:nvPr/>
        </p:nvPicPr>
        <p:blipFill>
          <a:blip r:embed="rId23" cstate="print"/>
          <a:srcRect/>
          <a:stretch>
            <a:fillRect/>
          </a:stretch>
        </p:blipFill>
        <p:spPr bwMode="auto">
          <a:xfrm>
            <a:off x="152400" y="1752600"/>
            <a:ext cx="2755900" cy="167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dirty="0"/>
              <a:t>Vertebrata Classes</a:t>
            </a:r>
          </a:p>
        </p:txBody>
      </p:sp>
      <p:sp>
        <p:nvSpPr>
          <p:cNvPr id="13315" name="Rectangle 3"/>
          <p:cNvSpPr>
            <a:spLocks noGrp="1" noChangeArrowheads="1"/>
          </p:cNvSpPr>
          <p:nvPr>
            <p:ph type="body" idx="1"/>
          </p:nvPr>
        </p:nvSpPr>
        <p:spPr>
          <a:xfrm>
            <a:off x="0" y="1066800"/>
            <a:ext cx="9144000" cy="4114800"/>
          </a:xfrm>
        </p:spPr>
        <p:txBody>
          <a:bodyPr/>
          <a:lstStyle/>
          <a:p>
            <a:pPr>
              <a:lnSpc>
                <a:spcPct val="90000"/>
              </a:lnSpc>
              <a:buFontTx/>
              <a:buNone/>
            </a:pPr>
            <a:r>
              <a:rPr lang="en-US" sz="2400" dirty="0"/>
              <a:t>Seven classes of Subphylum Vertebrata:</a:t>
            </a:r>
          </a:p>
          <a:p>
            <a:pPr>
              <a:lnSpc>
                <a:spcPct val="90000"/>
              </a:lnSpc>
              <a:buFontTx/>
              <a:buNone/>
            </a:pPr>
            <a:r>
              <a:rPr lang="en-US" sz="2400" dirty="0"/>
              <a:t>First five are </a:t>
            </a:r>
            <a:r>
              <a:rPr lang="en-US" sz="2400" dirty="0" err="1"/>
              <a:t>Ectothermic</a:t>
            </a:r>
            <a:r>
              <a:rPr lang="en-US" sz="2400" dirty="0"/>
              <a:t> ~ cold-blooded, does not have the ability to generate its own body heat or maintain a constant body temp. above its surroundings.  Depends on heat from other sources to stay alive:</a:t>
            </a:r>
          </a:p>
          <a:p>
            <a:pPr>
              <a:lnSpc>
                <a:spcPct val="90000"/>
              </a:lnSpc>
              <a:buFont typeface="+mj-lt"/>
              <a:buAutoNum type="arabicPeriod"/>
            </a:pPr>
            <a:r>
              <a:rPr lang="en-US" sz="2400" dirty="0" err="1"/>
              <a:t>Agnatha</a:t>
            </a:r>
            <a:r>
              <a:rPr lang="en-US" sz="2400" dirty="0"/>
              <a:t> ~ jawless fish, lack bone or paired fins. Examples are lamprey and hagfish</a:t>
            </a:r>
          </a:p>
          <a:p>
            <a:pPr>
              <a:lnSpc>
                <a:spcPct val="90000"/>
              </a:lnSpc>
              <a:buFont typeface="+mj-lt"/>
              <a:buAutoNum type="arabicPeriod"/>
            </a:pPr>
            <a:r>
              <a:rPr lang="en-US" sz="2400" dirty="0" err="1"/>
              <a:t>Chondrichthyes</a:t>
            </a:r>
            <a:r>
              <a:rPr lang="en-US" sz="2400" dirty="0"/>
              <a:t> ~ cartilaginous skeleton, paired fins. Examples are sharks, skates and rays.</a:t>
            </a:r>
          </a:p>
          <a:p>
            <a:pPr>
              <a:lnSpc>
                <a:spcPct val="90000"/>
              </a:lnSpc>
              <a:buFont typeface="+mj-lt"/>
              <a:buAutoNum type="arabicPeriod"/>
            </a:pPr>
            <a:r>
              <a:rPr lang="en-US" sz="2400" dirty="0" err="1"/>
              <a:t>Osteichthyes</a:t>
            </a:r>
            <a:r>
              <a:rPr lang="en-US" sz="2400" dirty="0"/>
              <a:t> ~ fish with bony skeleton. Examples are bass, perch, trout.</a:t>
            </a:r>
          </a:p>
          <a:p>
            <a:pPr>
              <a:lnSpc>
                <a:spcPct val="90000"/>
              </a:lnSpc>
              <a:buFont typeface="+mj-lt"/>
              <a:buAutoNum type="arabicPeriod"/>
            </a:pPr>
            <a:r>
              <a:rPr lang="en-US" sz="2400" dirty="0" err="1"/>
              <a:t>Amphibia</a:t>
            </a:r>
            <a:r>
              <a:rPr lang="en-US" sz="2400" dirty="0"/>
              <a:t> ~ lay eggs in water, have aquatic larval stage. Examples are frogs, toads and salamanders.</a:t>
            </a:r>
          </a:p>
          <a:p>
            <a:pPr>
              <a:lnSpc>
                <a:spcPct val="90000"/>
              </a:lnSpc>
              <a:buFont typeface="+mj-lt"/>
              <a:buAutoNum type="arabicPeriod"/>
            </a:pPr>
            <a:r>
              <a:rPr lang="en-US" sz="2400" dirty="0" err="1"/>
              <a:t>Reptilia</a:t>
            </a:r>
            <a:r>
              <a:rPr lang="en-US" sz="2400" dirty="0"/>
              <a:t> ~ dry scaly skin, amniotic egg, internal fertilization. Examples are turtles, snakes and alligators.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20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2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143000"/>
          </a:xfrm>
        </p:spPr>
        <p:txBody>
          <a:bodyPr/>
          <a:lstStyle/>
          <a:p>
            <a:r>
              <a:rPr lang="en-US"/>
              <a:t>Vertebrate Classes</a:t>
            </a:r>
          </a:p>
        </p:txBody>
      </p:sp>
      <p:sp>
        <p:nvSpPr>
          <p:cNvPr id="12291" name="Rectangle 3"/>
          <p:cNvSpPr>
            <a:spLocks noGrp="1" noChangeArrowheads="1"/>
          </p:cNvSpPr>
          <p:nvPr>
            <p:ph type="body" idx="1"/>
          </p:nvPr>
        </p:nvSpPr>
        <p:spPr>
          <a:xfrm>
            <a:off x="0" y="1066800"/>
            <a:ext cx="9144000" cy="4114800"/>
          </a:xfrm>
        </p:spPr>
        <p:txBody>
          <a:bodyPr/>
          <a:lstStyle/>
          <a:p>
            <a:pPr marL="609600" indent="-609600">
              <a:lnSpc>
                <a:spcPct val="90000"/>
              </a:lnSpc>
              <a:buFontTx/>
              <a:buNone/>
            </a:pPr>
            <a:r>
              <a:rPr lang="en-US" sz="2400" dirty="0"/>
              <a:t>Endothermic ~ warm-blooded, generate their own body hear to maintain body temp. within a narrow range.  May burn 30 times as much energy as an </a:t>
            </a:r>
            <a:r>
              <a:rPr lang="en-US" sz="2400" dirty="0" err="1"/>
              <a:t>ectothermic</a:t>
            </a:r>
            <a:r>
              <a:rPr lang="en-US" sz="2400" dirty="0"/>
              <a:t> animal of the same weight.</a:t>
            </a:r>
          </a:p>
          <a:p>
            <a:pPr marL="609600" indent="-609600">
              <a:lnSpc>
                <a:spcPct val="90000"/>
              </a:lnSpc>
              <a:buFont typeface="Wingdings 2" pitchFamily="16" charset="2"/>
              <a:buAutoNum type="arabicPeriod" startAt="6"/>
            </a:pPr>
            <a:r>
              <a:rPr lang="en-US" sz="2400" dirty="0"/>
              <a:t>Aves ~ hollow bones, flying feathers.  Examples are any bird, flamingo, penguin, robin, etc.</a:t>
            </a:r>
          </a:p>
          <a:p>
            <a:pPr marL="609600" indent="-609600">
              <a:lnSpc>
                <a:spcPct val="90000"/>
              </a:lnSpc>
              <a:buFont typeface="Wingdings 2" pitchFamily="16" charset="2"/>
              <a:buAutoNum type="arabicPeriod" startAt="6"/>
            </a:pPr>
            <a:r>
              <a:rPr lang="en-US" sz="2400" dirty="0" err="1"/>
              <a:t>Mammalia</a:t>
            </a:r>
            <a:r>
              <a:rPr lang="en-US" sz="2400" dirty="0"/>
              <a:t> ~ hair, nurse young with milk.  Examples are dogs </a:t>
            </a:r>
            <a:r>
              <a:rPr lang="en-US" sz="2400" dirty="0" smtClean="0"/>
              <a:t>lions and humans.</a:t>
            </a:r>
            <a:endParaRPr lang="en-US" sz="2400" dirty="0"/>
          </a:p>
          <a:p>
            <a:pPr marL="609600" indent="-609600">
              <a:lnSpc>
                <a:spcPct val="90000"/>
              </a:lnSpc>
              <a:buFontTx/>
              <a:buNone/>
            </a:pPr>
            <a:endParaRPr lang="en-US" sz="2800" dirty="0"/>
          </a:p>
          <a:p>
            <a:pPr marL="609600" indent="-609600">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uman skeleton front en.svg">
            <a:hlinkClick r:id="rId2"/>
          </p:cNvPr>
          <p:cNvPicPr>
            <a:picLocks noChangeAspect="1" noChangeArrowheads="1"/>
          </p:cNvPicPr>
          <p:nvPr/>
        </p:nvPicPr>
        <p:blipFill>
          <a:blip r:embed="rId3" cstate="print"/>
          <a:srcRect/>
          <a:stretch>
            <a:fillRect/>
          </a:stretch>
        </p:blipFill>
        <p:spPr bwMode="auto">
          <a:xfrm>
            <a:off x="0" y="1295400"/>
            <a:ext cx="2667000" cy="5151119"/>
          </a:xfrm>
          <a:prstGeom prst="rect">
            <a:avLst/>
          </a:prstGeom>
          <a:noFill/>
        </p:spPr>
      </p:pic>
      <p:sp>
        <p:nvSpPr>
          <p:cNvPr id="14338" name="Rectangle 2"/>
          <p:cNvSpPr>
            <a:spLocks noGrp="1" noChangeArrowheads="1"/>
          </p:cNvSpPr>
          <p:nvPr>
            <p:ph type="title"/>
          </p:nvPr>
        </p:nvSpPr>
        <p:spPr>
          <a:xfrm>
            <a:off x="685800" y="0"/>
            <a:ext cx="7772400" cy="1143000"/>
          </a:xfrm>
        </p:spPr>
        <p:txBody>
          <a:bodyPr/>
          <a:lstStyle/>
          <a:p>
            <a:r>
              <a:rPr lang="en-US" dirty="0"/>
              <a:t>Support and Movement</a:t>
            </a:r>
          </a:p>
        </p:txBody>
      </p:sp>
      <p:sp>
        <p:nvSpPr>
          <p:cNvPr id="14339" name="Rectangle 3"/>
          <p:cNvSpPr>
            <a:spLocks noGrp="1" noChangeArrowheads="1"/>
          </p:cNvSpPr>
          <p:nvPr>
            <p:ph type="body" idx="1"/>
          </p:nvPr>
        </p:nvSpPr>
        <p:spPr>
          <a:xfrm>
            <a:off x="2743200" y="990600"/>
            <a:ext cx="6400800" cy="5867400"/>
          </a:xfrm>
        </p:spPr>
        <p:txBody>
          <a:bodyPr/>
          <a:lstStyle/>
          <a:p>
            <a:pPr marL="609600" indent="-609600">
              <a:lnSpc>
                <a:spcPct val="90000"/>
              </a:lnSpc>
              <a:buFontTx/>
              <a:buNone/>
            </a:pPr>
            <a:r>
              <a:rPr lang="en-US" sz="2000" dirty="0"/>
              <a:t>Endoskeleton ~ internal skeleton that vertebrates have. </a:t>
            </a:r>
          </a:p>
          <a:p>
            <a:pPr marL="609600" indent="-609600">
              <a:lnSpc>
                <a:spcPct val="90000"/>
              </a:lnSpc>
              <a:buFontTx/>
              <a:buNone/>
            </a:pPr>
            <a:r>
              <a:rPr lang="en-US" sz="2000" dirty="0"/>
              <a:t>Functions/Characteristics:</a:t>
            </a:r>
          </a:p>
          <a:p>
            <a:pPr marL="609600" indent="-609600">
              <a:lnSpc>
                <a:spcPct val="90000"/>
              </a:lnSpc>
              <a:buFont typeface="Wingdings 2" pitchFamily="16" charset="2"/>
              <a:buChar char=""/>
            </a:pPr>
            <a:r>
              <a:rPr lang="en-US" sz="2000" dirty="0"/>
              <a:t>surround, protect and support delicate organs</a:t>
            </a:r>
          </a:p>
          <a:p>
            <a:pPr marL="609600" indent="-609600">
              <a:lnSpc>
                <a:spcPct val="90000"/>
              </a:lnSpc>
              <a:buFont typeface="Wingdings 2" pitchFamily="16" charset="2"/>
              <a:buChar char=""/>
            </a:pPr>
            <a:r>
              <a:rPr lang="en-US" sz="2000" dirty="0"/>
              <a:t>Movement occurs due to muscles that cover bones.</a:t>
            </a:r>
          </a:p>
          <a:p>
            <a:pPr marL="609600" indent="-609600">
              <a:lnSpc>
                <a:spcPct val="90000"/>
              </a:lnSpc>
              <a:buFont typeface="Wingdings 2" pitchFamily="16" charset="2"/>
              <a:buChar char=""/>
            </a:pPr>
            <a:r>
              <a:rPr lang="en-US" sz="2000" dirty="0"/>
              <a:t>Permits greater freedom of movement than an exoskeleton</a:t>
            </a:r>
          </a:p>
          <a:p>
            <a:pPr marL="609600" indent="-609600">
              <a:lnSpc>
                <a:spcPct val="90000"/>
              </a:lnSpc>
              <a:buFont typeface="Wingdings 2" pitchFamily="16" charset="2"/>
              <a:buChar char=""/>
            </a:pPr>
            <a:r>
              <a:rPr lang="en-US" sz="2000" dirty="0"/>
              <a:t>Much lighter than an exoskeleton</a:t>
            </a:r>
          </a:p>
          <a:p>
            <a:pPr marL="609600" indent="-609600">
              <a:lnSpc>
                <a:spcPct val="90000"/>
              </a:lnSpc>
              <a:buFontTx/>
              <a:buNone/>
            </a:pPr>
            <a:endParaRPr lang="en-US" sz="2000" dirty="0"/>
          </a:p>
          <a:p>
            <a:pPr marL="609600" indent="-609600">
              <a:lnSpc>
                <a:spcPct val="90000"/>
              </a:lnSpc>
              <a:buFontTx/>
              <a:buNone/>
            </a:pPr>
            <a:r>
              <a:rPr lang="en-US" sz="2000" dirty="0"/>
              <a:t>Two divisions of skeleton</a:t>
            </a:r>
          </a:p>
          <a:p>
            <a:pPr marL="609600" indent="-609600">
              <a:lnSpc>
                <a:spcPct val="90000"/>
              </a:lnSpc>
              <a:buFont typeface="Wingdings 2" pitchFamily="16" charset="2"/>
              <a:buChar char=""/>
            </a:pPr>
            <a:r>
              <a:rPr lang="en-US" sz="2000" dirty="0"/>
              <a:t>Axial ~ consists of vertebral </a:t>
            </a:r>
            <a:r>
              <a:rPr lang="en-US" sz="2000" dirty="0" smtClean="0"/>
              <a:t>column, skull, and ribs</a:t>
            </a:r>
            <a:endParaRPr lang="en-US" sz="2000" dirty="0"/>
          </a:p>
          <a:p>
            <a:pPr marL="609600" indent="-609600">
              <a:lnSpc>
                <a:spcPct val="90000"/>
              </a:lnSpc>
              <a:buFont typeface="Wingdings 2" pitchFamily="16" charset="2"/>
              <a:buChar char=""/>
            </a:pPr>
            <a:r>
              <a:rPr lang="en-US" sz="2000" dirty="0" err="1"/>
              <a:t>Appendicular</a:t>
            </a:r>
            <a:r>
              <a:rPr lang="en-US" sz="2000" dirty="0"/>
              <a:t> ~ composed of girdles and limb bones</a:t>
            </a:r>
          </a:p>
          <a:p>
            <a:pPr marL="609600" indent="-609600">
              <a:lnSpc>
                <a:spcPct val="90000"/>
              </a:lnSpc>
              <a:buFontTx/>
              <a:buNone/>
            </a:pPr>
            <a:r>
              <a:rPr lang="en-US" sz="2000" dirty="0"/>
              <a:t>	Two </a:t>
            </a:r>
            <a:r>
              <a:rPr lang="en-US" sz="2000" dirty="0" smtClean="0"/>
              <a:t>girdles</a:t>
            </a:r>
            <a:endParaRPr lang="en-US" sz="2000" dirty="0"/>
          </a:p>
          <a:p>
            <a:pPr marL="609600" indent="-609600">
              <a:lnSpc>
                <a:spcPct val="90000"/>
              </a:lnSpc>
              <a:buFontTx/>
              <a:buNone/>
            </a:pPr>
            <a:r>
              <a:rPr lang="en-US" sz="2000" dirty="0"/>
              <a:t>	A.  Pectoral ~ the anterior region</a:t>
            </a:r>
          </a:p>
          <a:p>
            <a:pPr marL="609600" indent="-609600">
              <a:lnSpc>
                <a:spcPct val="90000"/>
              </a:lnSpc>
              <a:buFontTx/>
              <a:buNone/>
            </a:pPr>
            <a:r>
              <a:rPr lang="en-US" sz="2000" dirty="0"/>
              <a:t>	B.  Pelvic  ~ posterior</a:t>
            </a:r>
            <a:r>
              <a:rPr lang="en-US" sz="2800" dirty="0"/>
              <a:t>	</a:t>
            </a:r>
          </a:p>
          <a:p>
            <a:pPr marL="609600" indent="-609600">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2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20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Effect transition="in" filter="fade">
                                      <p:cBhvr>
                                        <p:cTn id="37" dur="2000"/>
                                        <p:tgtEl>
                                          <p:spTgt spid="1433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39">
                                            <p:txEl>
                                              <p:pRg st="8" end="8"/>
                                            </p:txEl>
                                          </p:spTgt>
                                        </p:tgtEl>
                                        <p:attrNameLst>
                                          <p:attrName>style.visibility</p:attrName>
                                        </p:attrNameLst>
                                      </p:cBhvr>
                                      <p:to>
                                        <p:strVal val="visible"/>
                                      </p:to>
                                    </p:set>
                                    <p:animEffect transition="in" filter="fade">
                                      <p:cBhvr>
                                        <p:cTn id="42" dur="2000"/>
                                        <p:tgtEl>
                                          <p:spTgt spid="1433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Effect transition="in" filter="fade">
                                      <p:cBhvr>
                                        <p:cTn id="47" dur="2000"/>
                                        <p:tgtEl>
                                          <p:spTgt spid="1433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339">
                                            <p:txEl>
                                              <p:pRg st="10" end="10"/>
                                            </p:txEl>
                                          </p:spTgt>
                                        </p:tgtEl>
                                        <p:attrNameLst>
                                          <p:attrName>style.visibility</p:attrName>
                                        </p:attrNameLst>
                                      </p:cBhvr>
                                      <p:to>
                                        <p:strVal val="visible"/>
                                      </p:to>
                                    </p:set>
                                    <p:animEffect transition="in" filter="fade">
                                      <p:cBhvr>
                                        <p:cTn id="52" dur="2000"/>
                                        <p:tgtEl>
                                          <p:spTgt spid="1433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339">
                                            <p:txEl>
                                              <p:pRg st="11" end="11"/>
                                            </p:txEl>
                                          </p:spTgt>
                                        </p:tgtEl>
                                        <p:attrNameLst>
                                          <p:attrName>style.visibility</p:attrName>
                                        </p:attrNameLst>
                                      </p:cBhvr>
                                      <p:to>
                                        <p:strVal val="visible"/>
                                      </p:to>
                                    </p:set>
                                    <p:animEffect transition="in" filter="fade">
                                      <p:cBhvr>
                                        <p:cTn id="57" dur="2000"/>
                                        <p:tgtEl>
                                          <p:spTgt spid="1433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339">
                                            <p:txEl>
                                              <p:pRg st="12" end="12"/>
                                            </p:txEl>
                                          </p:spTgt>
                                        </p:tgtEl>
                                        <p:attrNameLst>
                                          <p:attrName>style.visibility</p:attrName>
                                        </p:attrNameLst>
                                      </p:cBhvr>
                                      <p:to>
                                        <p:strVal val="visible"/>
                                      </p:to>
                                    </p:set>
                                    <p:animEffect transition="in" filter="fade">
                                      <p:cBhvr>
                                        <p:cTn id="62" dur="2000"/>
                                        <p:tgtEl>
                                          <p:spTgt spid="143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r>
              <a:rPr lang="en-US" dirty="0"/>
              <a:t>Circulation and Excretion</a:t>
            </a:r>
          </a:p>
        </p:txBody>
      </p:sp>
      <p:sp>
        <p:nvSpPr>
          <p:cNvPr id="15363" name="Rectangle 3"/>
          <p:cNvSpPr>
            <a:spLocks noGrp="1" noChangeArrowheads="1"/>
          </p:cNvSpPr>
          <p:nvPr>
            <p:ph type="body" idx="1"/>
          </p:nvPr>
        </p:nvSpPr>
        <p:spPr>
          <a:xfrm>
            <a:off x="0" y="990600"/>
            <a:ext cx="6477000" cy="5867400"/>
          </a:xfrm>
        </p:spPr>
        <p:txBody>
          <a:bodyPr/>
          <a:lstStyle/>
          <a:p>
            <a:pPr marL="609600" indent="-609600">
              <a:lnSpc>
                <a:spcPct val="80000"/>
              </a:lnSpc>
              <a:buFontTx/>
              <a:buNone/>
            </a:pPr>
            <a:r>
              <a:rPr lang="en-US" sz="1800" dirty="0"/>
              <a:t>Vertebrates have a closed circulatory system, which means the blood stays within the blood vessels during its journey through the body.</a:t>
            </a:r>
          </a:p>
          <a:p>
            <a:pPr marL="609600" indent="-609600">
              <a:lnSpc>
                <a:spcPct val="80000"/>
              </a:lnSpc>
              <a:buFontTx/>
              <a:buNone/>
            </a:pPr>
            <a:r>
              <a:rPr lang="en-US" sz="1800" dirty="0"/>
              <a:t>Contains :</a:t>
            </a:r>
          </a:p>
          <a:p>
            <a:pPr marL="609600" indent="-609600">
              <a:lnSpc>
                <a:spcPct val="80000"/>
              </a:lnSpc>
              <a:buFont typeface="Wingdings 2" pitchFamily="16" charset="2"/>
              <a:buAutoNum type="arabicPeriod"/>
            </a:pPr>
            <a:r>
              <a:rPr lang="en-US" sz="1800" dirty="0"/>
              <a:t>Heart, which can have 2-4 chambers</a:t>
            </a:r>
          </a:p>
          <a:p>
            <a:pPr marL="609600" indent="-609600">
              <a:lnSpc>
                <a:spcPct val="80000"/>
              </a:lnSpc>
              <a:buFont typeface="Wingdings 2" pitchFamily="16" charset="2"/>
              <a:buAutoNum type="arabicPeriod"/>
            </a:pPr>
            <a:r>
              <a:rPr lang="en-US" sz="1800" dirty="0"/>
              <a:t>Blood vessels</a:t>
            </a:r>
          </a:p>
          <a:p>
            <a:pPr marL="609600" indent="-609600">
              <a:lnSpc>
                <a:spcPct val="80000"/>
              </a:lnSpc>
              <a:buFontTx/>
              <a:buNone/>
            </a:pPr>
            <a:r>
              <a:rPr lang="en-US" sz="1800" dirty="0"/>
              <a:t>		Three types:</a:t>
            </a:r>
          </a:p>
          <a:p>
            <a:pPr marL="609600" indent="-609600">
              <a:lnSpc>
                <a:spcPct val="80000"/>
              </a:lnSpc>
              <a:buFontTx/>
              <a:buNone/>
            </a:pPr>
            <a:r>
              <a:rPr lang="en-US" sz="1800" dirty="0"/>
              <a:t>	A.  Arteries ~ carry blood away from the heart to body tissues.  Highly oxygenated.</a:t>
            </a:r>
          </a:p>
          <a:p>
            <a:pPr marL="609600" indent="-609600">
              <a:lnSpc>
                <a:spcPct val="80000"/>
              </a:lnSpc>
              <a:buFontTx/>
              <a:buNone/>
            </a:pPr>
            <a:r>
              <a:rPr lang="en-US" sz="1800" dirty="0"/>
              <a:t>	B.  Capillaries - terminal branches of the arteries.  Thin-walled vessels that pass through body tissues, that supply tissues with nutrients and oxygen and remove wastes and carbon dioxide from tissues.</a:t>
            </a:r>
          </a:p>
          <a:p>
            <a:pPr marL="609600" indent="-609600">
              <a:lnSpc>
                <a:spcPct val="80000"/>
              </a:lnSpc>
              <a:buFontTx/>
              <a:buNone/>
            </a:pPr>
            <a:r>
              <a:rPr lang="en-US" sz="1800" dirty="0"/>
              <a:t>	C.  Veins ~ begin in capillaries and carry blood from body tissues back to the heart.  Very low in oxygen, high in wastes.  </a:t>
            </a:r>
          </a:p>
          <a:p>
            <a:pPr marL="609600" indent="-609600">
              <a:lnSpc>
                <a:spcPct val="80000"/>
              </a:lnSpc>
              <a:buFontTx/>
              <a:buNone/>
            </a:pPr>
            <a:endParaRPr lang="en-US" sz="1800" dirty="0"/>
          </a:p>
          <a:p>
            <a:pPr marL="609600" indent="-609600">
              <a:lnSpc>
                <a:spcPct val="80000"/>
              </a:lnSpc>
              <a:buFontTx/>
              <a:buNone/>
            </a:pPr>
            <a:r>
              <a:rPr lang="en-US" sz="1800" dirty="0"/>
              <a:t>Hemoglobin ~ red, iron containing, oxygen-carrying pigment present in red blood cells.</a:t>
            </a:r>
          </a:p>
          <a:p>
            <a:pPr marL="609600" indent="-609600">
              <a:lnSpc>
                <a:spcPct val="80000"/>
              </a:lnSpc>
              <a:buFontTx/>
              <a:buNone/>
            </a:pPr>
            <a:endParaRPr lang="en-US" sz="1800" dirty="0"/>
          </a:p>
          <a:p>
            <a:pPr marL="609600" indent="-609600">
              <a:lnSpc>
                <a:spcPct val="80000"/>
              </a:lnSpc>
              <a:buFontTx/>
              <a:buNone/>
            </a:pPr>
            <a:r>
              <a:rPr lang="en-US" sz="1800" dirty="0"/>
              <a:t>Kidneys ~ filter out wastes carried by the blood stream.</a:t>
            </a:r>
          </a:p>
        </p:txBody>
      </p:sp>
      <p:pic>
        <p:nvPicPr>
          <p:cNvPr id="6146" name="Picture 2" descr="http://imcurious.wikispaces.com/file/view/HumanHeartDiagram.jpg/56972724/HumanHeartDiagram.jpg">
            <a:hlinkClick r:id="rId2"/>
          </p:cNvPr>
          <p:cNvPicPr>
            <a:picLocks noChangeAspect="1" noChangeArrowheads="1"/>
          </p:cNvPicPr>
          <p:nvPr/>
        </p:nvPicPr>
        <p:blipFill>
          <a:blip r:embed="rId3" cstate="print"/>
          <a:srcRect/>
          <a:stretch>
            <a:fillRect/>
          </a:stretch>
        </p:blipFill>
        <p:spPr bwMode="auto">
          <a:xfrm>
            <a:off x="6202274" y="838200"/>
            <a:ext cx="2941726" cy="2362200"/>
          </a:xfrm>
          <a:prstGeom prst="rect">
            <a:avLst/>
          </a:prstGeom>
          <a:noFill/>
        </p:spPr>
      </p:pic>
      <p:pic>
        <p:nvPicPr>
          <p:cNvPr id="6148" name="Picture 4" descr="http://2.bp.blogspot.com/-r83uerqxn7E/TkVhPR7BZtI/AAAAAAAAAgQ/nkQ5W0S8lZs/s1600/DWA+5+circulatory+system.jpg">
            <a:hlinkClick r:id="rId4"/>
          </p:cNvPr>
          <p:cNvPicPr>
            <a:picLocks noChangeAspect="1" noChangeArrowheads="1"/>
          </p:cNvPicPr>
          <p:nvPr/>
        </p:nvPicPr>
        <p:blipFill>
          <a:blip r:embed="rId5" cstate="print"/>
          <a:srcRect/>
          <a:stretch>
            <a:fillRect/>
          </a:stretch>
        </p:blipFill>
        <p:spPr bwMode="auto">
          <a:xfrm>
            <a:off x="6248401" y="3621401"/>
            <a:ext cx="2895600" cy="3236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20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20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Effect transition="in" filter="fade">
                                      <p:cBhvr>
                                        <p:cTn id="47" dur="2000"/>
                                        <p:tgtEl>
                                          <p:spTgt spid="1536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63">
                                            <p:txEl>
                                              <p:pRg st="11" end="11"/>
                                            </p:txEl>
                                          </p:spTgt>
                                        </p:tgtEl>
                                        <p:attrNameLst>
                                          <p:attrName>style.visibility</p:attrName>
                                        </p:attrNameLst>
                                      </p:cBhvr>
                                      <p:to>
                                        <p:strVal val="visible"/>
                                      </p:to>
                                    </p:set>
                                    <p:animEffect transition="in" filter="fade">
                                      <p:cBhvr>
                                        <p:cTn id="52" dur="20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0"/>
            <a:ext cx="7772400" cy="1143000"/>
          </a:xfrm>
        </p:spPr>
        <p:txBody>
          <a:bodyPr/>
          <a:lstStyle/>
          <a:p>
            <a:r>
              <a:rPr lang="en-US" dirty="0"/>
              <a:t>Nutrition</a:t>
            </a:r>
          </a:p>
        </p:txBody>
      </p:sp>
      <p:sp>
        <p:nvSpPr>
          <p:cNvPr id="16387" name="Rectangle 3"/>
          <p:cNvSpPr>
            <a:spLocks noGrp="1" noChangeArrowheads="1"/>
          </p:cNvSpPr>
          <p:nvPr>
            <p:ph type="body" idx="1"/>
          </p:nvPr>
        </p:nvSpPr>
        <p:spPr>
          <a:xfrm>
            <a:off x="0" y="990600"/>
            <a:ext cx="5105400" cy="5867400"/>
          </a:xfrm>
        </p:spPr>
        <p:txBody>
          <a:bodyPr/>
          <a:lstStyle/>
          <a:p>
            <a:pPr marL="609600" indent="-609600">
              <a:lnSpc>
                <a:spcPct val="90000"/>
              </a:lnSpc>
              <a:buFontTx/>
              <a:buNone/>
            </a:pPr>
            <a:r>
              <a:rPr lang="en-US" sz="2000" dirty="0"/>
              <a:t>Feeding methods of vertebrates:</a:t>
            </a:r>
          </a:p>
          <a:p>
            <a:pPr marL="609600" indent="-609600">
              <a:lnSpc>
                <a:spcPct val="90000"/>
              </a:lnSpc>
              <a:buFont typeface="Wingdings 2" pitchFamily="16" charset="2"/>
              <a:buAutoNum type="arabicPeriod"/>
            </a:pPr>
            <a:r>
              <a:rPr lang="en-US" sz="2000" dirty="0"/>
              <a:t>Carnivorous ~ animals feed upon other animals.  Have sharp teeth, claws or other specialized structures to help with process.</a:t>
            </a:r>
          </a:p>
          <a:p>
            <a:pPr marL="609600" indent="-609600">
              <a:lnSpc>
                <a:spcPct val="90000"/>
              </a:lnSpc>
              <a:buFont typeface="Wingdings 2" pitchFamily="16" charset="2"/>
              <a:buAutoNum type="arabicPeriod"/>
            </a:pPr>
            <a:r>
              <a:rPr lang="en-US" sz="2000" dirty="0"/>
              <a:t>Herbivorous ~ animals eat plants.  Have grinding teeth to breakdown cellulose of plants, and often bacteria in digestive tract to aid process.</a:t>
            </a:r>
          </a:p>
          <a:p>
            <a:pPr marL="609600" indent="-609600">
              <a:lnSpc>
                <a:spcPct val="90000"/>
              </a:lnSpc>
              <a:buFont typeface="Wingdings 2" pitchFamily="16" charset="2"/>
              <a:buAutoNum type="arabicPeriod"/>
            </a:pPr>
            <a:r>
              <a:rPr lang="en-US" sz="2000" dirty="0"/>
              <a:t>Omnivorous ~ eat both plants and animals.  Have a variety of teeth to aid in eating both.</a:t>
            </a:r>
          </a:p>
          <a:p>
            <a:pPr marL="609600" indent="-609600">
              <a:lnSpc>
                <a:spcPct val="90000"/>
              </a:lnSpc>
              <a:buFontTx/>
              <a:buNone/>
            </a:pPr>
            <a:r>
              <a:rPr lang="en-US" sz="2000" dirty="0"/>
              <a:t>Alimentary canal ~ composed of an esophagus, stomach and intestines.  With the liver, gallbladder and pancreas as accessory organs.  Composes the digestive system of vertebrates.</a:t>
            </a:r>
            <a:endParaRPr lang="en-US" sz="2800" dirty="0"/>
          </a:p>
          <a:p>
            <a:pPr marL="609600" indent="-609600">
              <a:lnSpc>
                <a:spcPct val="90000"/>
              </a:lnSpc>
            </a:pPr>
            <a:endParaRPr lang="en-US" sz="2800" dirty="0"/>
          </a:p>
        </p:txBody>
      </p:sp>
      <p:pic>
        <p:nvPicPr>
          <p:cNvPr id="5122" name="Picture 2" descr="http://2.bp.blogspot.com/-DrCjIUt1Cf8/TgV6AwF4QnI/AAAAAAAAADk/83PL8UPrXZ0/s1600/EnergyPyramid.gif">
            <a:hlinkClick r:id="rId2"/>
          </p:cNvPr>
          <p:cNvPicPr>
            <a:picLocks noChangeAspect="1" noChangeArrowheads="1"/>
          </p:cNvPicPr>
          <p:nvPr/>
        </p:nvPicPr>
        <p:blipFill>
          <a:blip r:embed="rId3" cstate="print"/>
          <a:srcRect/>
          <a:stretch>
            <a:fillRect/>
          </a:stretch>
        </p:blipFill>
        <p:spPr bwMode="auto">
          <a:xfrm>
            <a:off x="5029199" y="1905000"/>
            <a:ext cx="4114801" cy="308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7772400" cy="1143000"/>
          </a:xfrm>
        </p:spPr>
        <p:txBody>
          <a:bodyPr/>
          <a:lstStyle/>
          <a:p>
            <a:r>
              <a:rPr lang="en-US" dirty="0"/>
              <a:t>Reproduction</a:t>
            </a:r>
          </a:p>
        </p:txBody>
      </p:sp>
      <p:sp>
        <p:nvSpPr>
          <p:cNvPr id="17411" name="Rectangle 3"/>
          <p:cNvSpPr>
            <a:spLocks noGrp="1" noChangeArrowheads="1"/>
          </p:cNvSpPr>
          <p:nvPr>
            <p:ph type="body" idx="1"/>
          </p:nvPr>
        </p:nvSpPr>
        <p:spPr>
          <a:xfrm>
            <a:off x="0" y="1295400"/>
            <a:ext cx="9144000" cy="4648200"/>
          </a:xfrm>
        </p:spPr>
        <p:txBody>
          <a:bodyPr/>
          <a:lstStyle/>
          <a:p>
            <a:pPr marL="609600" indent="-609600">
              <a:lnSpc>
                <a:spcPct val="90000"/>
              </a:lnSpc>
              <a:buFontTx/>
              <a:buNone/>
            </a:pPr>
            <a:r>
              <a:rPr lang="en-US" sz="1800" dirty="0"/>
              <a:t>In most vertebrates, the sexes are separate.  </a:t>
            </a:r>
          </a:p>
          <a:p>
            <a:pPr marL="609600" indent="-609600">
              <a:lnSpc>
                <a:spcPct val="90000"/>
              </a:lnSpc>
              <a:buFontTx/>
              <a:buNone/>
            </a:pPr>
            <a:r>
              <a:rPr lang="en-US" sz="1800" dirty="0"/>
              <a:t>Males ~ have paired testes that produce sperm</a:t>
            </a:r>
          </a:p>
          <a:p>
            <a:pPr marL="609600" indent="-609600">
              <a:lnSpc>
                <a:spcPct val="90000"/>
              </a:lnSpc>
              <a:buFontTx/>
              <a:buNone/>
            </a:pPr>
            <a:r>
              <a:rPr lang="en-US" sz="1800" dirty="0"/>
              <a:t>Females ~ have paired ovaries that produce eggs.</a:t>
            </a:r>
          </a:p>
          <a:p>
            <a:pPr marL="609600" indent="-609600">
              <a:lnSpc>
                <a:spcPct val="90000"/>
              </a:lnSpc>
              <a:buFontTx/>
              <a:buNone/>
            </a:pPr>
            <a:r>
              <a:rPr lang="en-US" sz="1800" dirty="0"/>
              <a:t>Methods of fertilization</a:t>
            </a:r>
          </a:p>
          <a:p>
            <a:pPr marL="609600" indent="-609600">
              <a:lnSpc>
                <a:spcPct val="90000"/>
              </a:lnSpc>
              <a:buFont typeface="Wingdings 2" pitchFamily="16" charset="2"/>
              <a:buAutoNum type="arabicPeriod"/>
            </a:pPr>
            <a:r>
              <a:rPr lang="en-US" sz="1800" dirty="0"/>
              <a:t>External ~ male fertilizes the eggs by releasing sperm onto them after the female lays them.  Takes place in water, and eggs have no shell.</a:t>
            </a:r>
          </a:p>
          <a:p>
            <a:pPr marL="609600" indent="-609600">
              <a:lnSpc>
                <a:spcPct val="90000"/>
              </a:lnSpc>
              <a:buFont typeface="Wingdings 2" pitchFamily="16" charset="2"/>
              <a:buAutoNum type="arabicPeriod"/>
            </a:pPr>
            <a:r>
              <a:rPr lang="en-US" sz="1800" dirty="0"/>
              <a:t>Internal ~ male places the sperm inside the female’s body where the eggs are fertilized.  </a:t>
            </a:r>
          </a:p>
          <a:p>
            <a:pPr marL="609600" indent="-609600">
              <a:lnSpc>
                <a:spcPct val="90000"/>
              </a:lnSpc>
              <a:buFontTx/>
              <a:buNone/>
            </a:pPr>
            <a:r>
              <a:rPr lang="en-US" sz="1800" dirty="0"/>
              <a:t>Three basic methods of embryo development:</a:t>
            </a:r>
          </a:p>
          <a:p>
            <a:pPr marL="609600" indent="-609600">
              <a:lnSpc>
                <a:spcPct val="90000"/>
              </a:lnSpc>
              <a:buFontTx/>
              <a:buNone/>
            </a:pPr>
            <a:r>
              <a:rPr lang="en-US" sz="1800" dirty="0"/>
              <a:t>1.  </a:t>
            </a:r>
            <a:r>
              <a:rPr lang="en-US" sz="1800" dirty="0" smtClean="0"/>
              <a:t>	Oviparous </a:t>
            </a:r>
            <a:r>
              <a:rPr lang="en-US" sz="1800" dirty="0"/>
              <a:t>~ produce offspring from eggs that hatch outside the body.</a:t>
            </a:r>
          </a:p>
          <a:p>
            <a:pPr marL="609600" indent="-609600">
              <a:lnSpc>
                <a:spcPct val="90000"/>
              </a:lnSpc>
              <a:buFont typeface="Wingdings 2" pitchFamily="16" charset="2"/>
              <a:buAutoNum type="arabicPeriod" startAt="2"/>
            </a:pPr>
            <a:r>
              <a:rPr lang="en-US" sz="1800" dirty="0"/>
              <a:t>Viviparous ~ produce live offspring that have been nurtured to birth inside the uterus or similar structure in the mother.</a:t>
            </a:r>
          </a:p>
          <a:p>
            <a:pPr marL="609600" indent="-609600">
              <a:lnSpc>
                <a:spcPct val="90000"/>
              </a:lnSpc>
              <a:buFont typeface="Wingdings 2" pitchFamily="16" charset="2"/>
              <a:buAutoNum type="arabicPeriod" startAt="2"/>
            </a:pPr>
            <a:r>
              <a:rPr lang="en-US" sz="1800" dirty="0"/>
              <a:t>Ovoviviparous ~ organisms produce live offspring that were not nurtured through a direct connection to the mother.  The fertilized egg often with a shell, remain </a:t>
            </a:r>
            <a:r>
              <a:rPr lang="en-US" sz="1800" dirty="0" smtClean="0"/>
              <a:t>in </a:t>
            </a:r>
            <a:r>
              <a:rPr lang="en-US" sz="1800" dirty="0"/>
              <a:t>the mother’s body and hatch there.  Benefit </a:t>
            </a:r>
            <a:r>
              <a:rPr lang="en-US" sz="1800" dirty="0" smtClean="0"/>
              <a:t>for egg </a:t>
            </a:r>
            <a:r>
              <a:rPr lang="en-US" sz="1800" dirty="0"/>
              <a:t>because of the more constant body temperature of the mom.</a:t>
            </a:r>
          </a:p>
          <a:p>
            <a:pPr marL="609600" indent="-609600">
              <a:lnSpc>
                <a:spcPct val="90000"/>
              </a:lnSpc>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20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2000"/>
                                        <p:tgtEl>
                                          <p:spTgt spid="17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2000"/>
                                        <p:tgtEl>
                                          <p:spTgt spid="174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411">
                                            <p:txEl>
                                              <p:pRg st="9" end="9"/>
                                            </p:txEl>
                                          </p:spTgt>
                                        </p:tgtEl>
                                        <p:attrNameLst>
                                          <p:attrName>style.visibility</p:attrName>
                                        </p:attrNameLst>
                                      </p:cBhvr>
                                      <p:to>
                                        <p:strVal val="visible"/>
                                      </p:to>
                                    </p:set>
                                    <p:animEffect transition="in" filter="fade">
                                      <p:cBhvr>
                                        <p:cTn id="52" dur="20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95800" y="304800"/>
            <a:ext cx="4267200" cy="1143000"/>
          </a:xfrm>
        </p:spPr>
        <p:txBody>
          <a:bodyPr/>
          <a:lstStyle/>
          <a:p>
            <a:r>
              <a:rPr lang="en-US" dirty="0"/>
              <a:t>Nervous System</a:t>
            </a:r>
          </a:p>
        </p:txBody>
      </p:sp>
      <p:sp>
        <p:nvSpPr>
          <p:cNvPr id="18435" name="Rectangle 3"/>
          <p:cNvSpPr>
            <a:spLocks noGrp="1" noChangeArrowheads="1"/>
          </p:cNvSpPr>
          <p:nvPr>
            <p:ph type="body" idx="1"/>
          </p:nvPr>
        </p:nvSpPr>
        <p:spPr>
          <a:xfrm>
            <a:off x="0" y="0"/>
            <a:ext cx="4343400" cy="6858000"/>
          </a:xfrm>
        </p:spPr>
        <p:txBody>
          <a:bodyPr/>
          <a:lstStyle/>
          <a:p>
            <a:pPr marL="609600" indent="-609600">
              <a:lnSpc>
                <a:spcPct val="90000"/>
              </a:lnSpc>
              <a:buFontTx/>
              <a:buNone/>
            </a:pPr>
            <a:r>
              <a:rPr lang="en-US" sz="1800" dirty="0"/>
              <a:t>Nervous system contains:</a:t>
            </a:r>
          </a:p>
          <a:p>
            <a:pPr marL="609600" indent="-609600">
              <a:lnSpc>
                <a:spcPct val="90000"/>
              </a:lnSpc>
              <a:buFont typeface="Wingdings 2" pitchFamily="16" charset="2"/>
              <a:buAutoNum type="arabicPeriod"/>
            </a:pPr>
            <a:r>
              <a:rPr lang="en-US" sz="1800" dirty="0"/>
              <a:t>Brain</a:t>
            </a:r>
          </a:p>
          <a:p>
            <a:pPr marL="609600" indent="-609600">
              <a:lnSpc>
                <a:spcPct val="90000"/>
              </a:lnSpc>
              <a:buFont typeface="Wingdings 2" pitchFamily="16" charset="2"/>
              <a:buAutoNum type="arabicPeriod"/>
            </a:pPr>
            <a:r>
              <a:rPr lang="en-US" sz="1800" dirty="0"/>
              <a:t>Spinal cord</a:t>
            </a:r>
          </a:p>
          <a:p>
            <a:pPr marL="609600" indent="-609600">
              <a:lnSpc>
                <a:spcPct val="90000"/>
              </a:lnSpc>
              <a:buFont typeface="Wingdings 2" pitchFamily="16" charset="2"/>
              <a:buAutoNum type="arabicPeriod"/>
            </a:pPr>
            <a:r>
              <a:rPr lang="en-US" sz="1800" dirty="0"/>
              <a:t>Cranial nerves (branch from the brain)</a:t>
            </a:r>
          </a:p>
          <a:p>
            <a:pPr marL="609600" indent="-609600">
              <a:lnSpc>
                <a:spcPct val="90000"/>
              </a:lnSpc>
              <a:buFont typeface="Wingdings 2" pitchFamily="16" charset="2"/>
              <a:buAutoNum type="arabicPeriod"/>
            </a:pPr>
            <a:r>
              <a:rPr lang="en-US" sz="1800" dirty="0"/>
              <a:t>Spinal nerves (branch from the spinal cord)</a:t>
            </a:r>
          </a:p>
          <a:p>
            <a:pPr marL="609600" indent="-609600">
              <a:lnSpc>
                <a:spcPct val="90000"/>
              </a:lnSpc>
              <a:buFont typeface="Wingdings 2" pitchFamily="16" charset="2"/>
              <a:buAutoNum type="arabicPeriod"/>
            </a:pPr>
            <a:r>
              <a:rPr lang="en-US" sz="1800" dirty="0"/>
              <a:t>Sensory organs( eyes, ears, taste buds)</a:t>
            </a:r>
          </a:p>
          <a:p>
            <a:pPr marL="609600" indent="-609600">
              <a:lnSpc>
                <a:spcPct val="90000"/>
              </a:lnSpc>
              <a:buFontTx/>
              <a:buNone/>
            </a:pPr>
            <a:endParaRPr lang="en-US" sz="1800" dirty="0"/>
          </a:p>
          <a:p>
            <a:pPr marL="609600" indent="-609600">
              <a:lnSpc>
                <a:spcPct val="90000"/>
              </a:lnSpc>
              <a:buFontTx/>
              <a:buNone/>
            </a:pPr>
            <a:r>
              <a:rPr lang="en-US" sz="1800" dirty="0"/>
              <a:t>Divisions of the Five major lobes of the brain, from anterior to posterior:</a:t>
            </a:r>
          </a:p>
          <a:p>
            <a:pPr marL="609600" indent="-609600">
              <a:lnSpc>
                <a:spcPct val="90000"/>
              </a:lnSpc>
              <a:buFont typeface="Wingdings 2" pitchFamily="16" charset="2"/>
              <a:buAutoNum type="arabicPeriod"/>
            </a:pPr>
            <a:r>
              <a:rPr lang="en-US" sz="1800" dirty="0"/>
              <a:t>Olfactory lobes ~ receive impulses from the smell receptors of the nostrils</a:t>
            </a:r>
          </a:p>
          <a:p>
            <a:pPr marL="609600" indent="-609600">
              <a:lnSpc>
                <a:spcPct val="90000"/>
              </a:lnSpc>
              <a:buFont typeface="Wingdings 2" pitchFamily="16" charset="2"/>
              <a:buAutoNum type="arabicPeriod"/>
            </a:pPr>
            <a:r>
              <a:rPr lang="en-US" sz="1800" dirty="0"/>
              <a:t>Cerebrum ~ controls voluntary muscle activity</a:t>
            </a:r>
          </a:p>
          <a:p>
            <a:pPr marL="609600" indent="-609600">
              <a:lnSpc>
                <a:spcPct val="90000"/>
              </a:lnSpc>
              <a:buFont typeface="Wingdings 2" pitchFamily="16" charset="2"/>
              <a:buAutoNum type="arabicPeriod"/>
            </a:pPr>
            <a:r>
              <a:rPr lang="en-US" sz="1800" dirty="0"/>
              <a:t>Optic lobes ~ Receives impulses from the eyes</a:t>
            </a:r>
          </a:p>
          <a:p>
            <a:pPr marL="609600" indent="-609600">
              <a:lnSpc>
                <a:spcPct val="90000"/>
              </a:lnSpc>
              <a:buFont typeface="Wingdings 2" pitchFamily="16" charset="2"/>
              <a:buAutoNum type="arabicPeriod"/>
            </a:pPr>
            <a:r>
              <a:rPr lang="en-US" sz="1800" dirty="0"/>
              <a:t>Cerebellum ~ coordinates muscle activity and some involuntary activities</a:t>
            </a:r>
          </a:p>
          <a:p>
            <a:pPr marL="609600" indent="-609600">
              <a:lnSpc>
                <a:spcPct val="90000"/>
              </a:lnSpc>
              <a:buFont typeface="Wingdings 2" pitchFamily="16" charset="2"/>
              <a:buAutoNum type="arabicPeriod"/>
            </a:pPr>
            <a:r>
              <a:rPr lang="en-US" sz="1800" dirty="0"/>
              <a:t>Medulla oblongata ~ transports impulses to and from the spinal cord, including some reflexes</a:t>
            </a:r>
            <a:r>
              <a:rPr lang="en-US" sz="1800" dirty="0" smtClean="0"/>
              <a:t>.</a:t>
            </a:r>
            <a:endParaRPr lang="en-US" sz="2800" dirty="0"/>
          </a:p>
        </p:txBody>
      </p:sp>
      <p:pic>
        <p:nvPicPr>
          <p:cNvPr id="3074" name="Picture 2" descr="http://us.123rf.com/400wm/400/400/peterjunaidy/peterjunaidy1205/peterjunaidy120500007/13699569-human-brain-regions-illustration-of-regions-in-human-brain.jpg">
            <a:hlinkClick r:id="rId2"/>
          </p:cNvPr>
          <p:cNvPicPr>
            <a:picLocks noChangeAspect="1" noChangeArrowheads="1"/>
          </p:cNvPicPr>
          <p:nvPr/>
        </p:nvPicPr>
        <p:blipFill>
          <a:blip r:embed="rId3" cstate="print"/>
          <a:srcRect/>
          <a:stretch>
            <a:fillRect/>
          </a:stretch>
        </p:blipFill>
        <p:spPr bwMode="auto">
          <a:xfrm>
            <a:off x="4191000" y="2057400"/>
            <a:ext cx="4953000" cy="37031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20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fade">
                                      <p:cBhvr>
                                        <p:cTn id="37" dur="2000"/>
                                        <p:tgtEl>
                                          <p:spTgt spid="1843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fade">
                                      <p:cBhvr>
                                        <p:cTn id="42" dur="2000"/>
                                        <p:tgtEl>
                                          <p:spTgt spid="1843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5">
                                            <p:txEl>
                                              <p:pRg st="9" end="9"/>
                                            </p:txEl>
                                          </p:spTgt>
                                        </p:tgtEl>
                                        <p:attrNameLst>
                                          <p:attrName>style.visibility</p:attrName>
                                        </p:attrNameLst>
                                      </p:cBhvr>
                                      <p:to>
                                        <p:strVal val="visible"/>
                                      </p:to>
                                    </p:set>
                                    <p:animEffect transition="in" filter="fade">
                                      <p:cBhvr>
                                        <p:cTn id="47" dur="2000"/>
                                        <p:tgtEl>
                                          <p:spTgt spid="1843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animEffect transition="in" filter="fade">
                                      <p:cBhvr>
                                        <p:cTn id="52" dur="2000"/>
                                        <p:tgtEl>
                                          <p:spTgt spid="1843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435">
                                            <p:txEl>
                                              <p:pRg st="11" end="11"/>
                                            </p:txEl>
                                          </p:spTgt>
                                        </p:tgtEl>
                                        <p:attrNameLst>
                                          <p:attrName>style.visibility</p:attrName>
                                        </p:attrNameLst>
                                      </p:cBhvr>
                                      <p:to>
                                        <p:strVal val="visible"/>
                                      </p:to>
                                    </p:set>
                                    <p:animEffect transition="in" filter="fade">
                                      <p:cBhvr>
                                        <p:cTn id="57" dur="2000"/>
                                        <p:tgtEl>
                                          <p:spTgt spid="1843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435">
                                            <p:txEl>
                                              <p:pRg st="12" end="12"/>
                                            </p:txEl>
                                          </p:spTgt>
                                        </p:tgtEl>
                                        <p:attrNameLst>
                                          <p:attrName>style.visibility</p:attrName>
                                        </p:attrNameLst>
                                      </p:cBhvr>
                                      <p:to>
                                        <p:strVal val="visible"/>
                                      </p:to>
                                    </p:set>
                                    <p:animEffect transition="in" filter="fade">
                                      <p:cBhvr>
                                        <p:cTn id="62" dur="2000"/>
                                        <p:tgtEl>
                                          <p:spTgt spid="184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lstStyle/>
          <a:p>
            <a:r>
              <a:rPr lang="en-US"/>
              <a:t>Vertebrate Behavior</a:t>
            </a:r>
          </a:p>
        </p:txBody>
      </p:sp>
      <p:sp>
        <p:nvSpPr>
          <p:cNvPr id="19459" name="Rectangle 3"/>
          <p:cNvSpPr>
            <a:spLocks noGrp="1" noChangeArrowheads="1"/>
          </p:cNvSpPr>
          <p:nvPr>
            <p:ph type="body" idx="1"/>
          </p:nvPr>
        </p:nvSpPr>
        <p:spPr>
          <a:xfrm>
            <a:off x="0" y="1066800"/>
            <a:ext cx="9144000" cy="3886200"/>
          </a:xfrm>
        </p:spPr>
        <p:txBody>
          <a:bodyPr/>
          <a:lstStyle/>
          <a:p>
            <a:pPr marL="609600" indent="-609600">
              <a:lnSpc>
                <a:spcPct val="80000"/>
              </a:lnSpc>
              <a:buFontTx/>
              <a:buNone/>
            </a:pPr>
            <a:r>
              <a:rPr lang="en-US" sz="1800" dirty="0"/>
              <a:t>Behavior ~ the way an animal responds to its environment.</a:t>
            </a:r>
          </a:p>
          <a:p>
            <a:pPr marL="609600" indent="-609600">
              <a:lnSpc>
                <a:spcPct val="80000"/>
              </a:lnSpc>
              <a:buFontTx/>
              <a:buNone/>
            </a:pPr>
            <a:r>
              <a:rPr lang="en-US" sz="1800" dirty="0"/>
              <a:t>Three types of vertebrate behavior:</a:t>
            </a:r>
          </a:p>
          <a:p>
            <a:pPr marL="609600" indent="-609600">
              <a:lnSpc>
                <a:spcPct val="80000"/>
              </a:lnSpc>
              <a:buFont typeface="Wingdings 2" pitchFamily="16" charset="2"/>
              <a:buAutoNum type="arabicPeriod"/>
            </a:pPr>
            <a:r>
              <a:rPr lang="en-US" sz="1800" dirty="0"/>
              <a:t>Inborn behavior (innate behavior) ~ behavior that the organism has from birth and does not need to develop.</a:t>
            </a:r>
          </a:p>
          <a:p>
            <a:pPr marL="1009650" lvl="1" indent="-609600">
              <a:lnSpc>
                <a:spcPct val="80000"/>
              </a:lnSpc>
              <a:buFont typeface="Wingdings 2" pitchFamily="16" charset="2"/>
              <a:buAutoNum type="alphaUcPeriod"/>
            </a:pPr>
            <a:r>
              <a:rPr lang="en-US" sz="1400" dirty="0" smtClean="0"/>
              <a:t>Reflex </a:t>
            </a:r>
            <a:r>
              <a:rPr lang="en-US" sz="1400" dirty="0"/>
              <a:t>behavior ~ automatic, involuntary response to a stimulus.  </a:t>
            </a:r>
          </a:p>
          <a:p>
            <a:pPr marL="1009650" lvl="1" indent="-609600">
              <a:lnSpc>
                <a:spcPct val="80000"/>
              </a:lnSpc>
              <a:buFontTx/>
              <a:buNone/>
            </a:pPr>
            <a:r>
              <a:rPr lang="en-US" sz="1400" dirty="0"/>
              <a:t>	Examples:  blinking and recoiling from pain</a:t>
            </a:r>
          </a:p>
          <a:p>
            <a:pPr marL="1009650" lvl="1" indent="-609600">
              <a:lnSpc>
                <a:spcPct val="80000"/>
              </a:lnSpc>
              <a:buFont typeface="Wingdings 2" pitchFamily="16" charset="2"/>
              <a:buAutoNum type="alphaUcPeriod" startAt="2"/>
            </a:pPr>
            <a:r>
              <a:rPr lang="en-US" sz="1400" dirty="0"/>
              <a:t>Instinct behavior ~ elaborate behaviors, apparently the result of a stimulus or series of stimuli.</a:t>
            </a:r>
          </a:p>
          <a:p>
            <a:pPr marL="609600" indent="-609600">
              <a:lnSpc>
                <a:spcPct val="80000"/>
              </a:lnSpc>
              <a:buFontTx/>
              <a:buNone/>
            </a:pPr>
            <a:r>
              <a:rPr lang="en-US" sz="1800" dirty="0"/>
              <a:t>	Examples:  salmon returning to birthplace, mating rituals, self-preservation</a:t>
            </a:r>
          </a:p>
          <a:p>
            <a:pPr marL="609600" indent="-609600">
              <a:lnSpc>
                <a:spcPct val="80000"/>
              </a:lnSpc>
              <a:buFont typeface="Wingdings 2" pitchFamily="16" charset="2"/>
              <a:buAutoNum type="arabicPeriod" startAt="2"/>
            </a:pPr>
            <a:r>
              <a:rPr lang="en-US" sz="1800" dirty="0"/>
              <a:t>Conditioned behavior (learned behavior) ~ response learned by experience.  </a:t>
            </a:r>
          </a:p>
          <a:p>
            <a:pPr marL="609600" indent="-609600">
              <a:lnSpc>
                <a:spcPct val="80000"/>
              </a:lnSpc>
              <a:buFontTx/>
              <a:buNone/>
            </a:pPr>
            <a:r>
              <a:rPr lang="en-US" sz="1800" dirty="0"/>
              <a:t>	Examples:  spraying by skunk, </a:t>
            </a:r>
            <a:r>
              <a:rPr lang="en-US" sz="1800" dirty="0" smtClean="0"/>
              <a:t>eating something bitter or toxic, training.</a:t>
            </a:r>
            <a:endParaRPr lang="en-US" sz="1800" dirty="0"/>
          </a:p>
          <a:p>
            <a:pPr marL="609600" indent="-609600">
              <a:lnSpc>
                <a:spcPct val="80000"/>
              </a:lnSpc>
              <a:buFontTx/>
              <a:buNone/>
            </a:pPr>
            <a:r>
              <a:rPr lang="en-US" sz="1800" dirty="0" smtClean="0"/>
              <a:t>		Modeling </a:t>
            </a:r>
            <a:r>
              <a:rPr lang="en-US" sz="1800" dirty="0"/>
              <a:t>~ learning important behaviors by watching others of their species.</a:t>
            </a:r>
          </a:p>
          <a:p>
            <a:pPr marL="609600" indent="-609600">
              <a:lnSpc>
                <a:spcPct val="80000"/>
              </a:lnSpc>
              <a:buFontTx/>
              <a:buNone/>
            </a:pPr>
            <a:r>
              <a:rPr lang="en-US" sz="1800" dirty="0"/>
              <a:t>3.  Intelligent behavior ~ the ability to use knowledge to manipulate the environment or the ability to communicate, which can be instinctive or learned.</a:t>
            </a:r>
          </a:p>
          <a:p>
            <a:pPr marL="609600" indent="-609600">
              <a:lnSpc>
                <a:spcPct val="80000"/>
              </a:lnSpc>
              <a:buFontTx/>
              <a:buNone/>
            </a:pPr>
            <a:r>
              <a:rPr lang="en-US" sz="1800" dirty="0"/>
              <a:t>	Examples:  chimps using stones to crack open nuts, twigs to fish out termite mounds, woodpecker finch using cactus spine to dig out grubs.</a:t>
            </a:r>
            <a:endParaRPr lang="en-US" sz="2400" dirty="0"/>
          </a:p>
          <a:p>
            <a:pPr marL="609600" indent="-609600">
              <a:lnSpc>
                <a:spcPct val="80000"/>
              </a:lnSpc>
              <a:buFontTx/>
              <a:buNone/>
            </a:pPr>
            <a:endParaRPr lang="en-US" sz="2400" dirty="0"/>
          </a:p>
          <a:p>
            <a:pPr marL="609600" indent="-609600">
              <a:lnSpc>
                <a:spcPct val="90000"/>
              </a:lnSpc>
            </a:pPr>
            <a:endParaRPr lang="en-US" sz="2800" dirty="0"/>
          </a:p>
        </p:txBody>
      </p:sp>
      <p:pic>
        <p:nvPicPr>
          <p:cNvPr id="2050" name="Picture 2" descr="http://www.sundayobserver.lk/2009/03/08/z_jun-p08-Intelligent02.jpg">
            <a:hlinkClick r:id="rId2"/>
          </p:cNvPr>
          <p:cNvPicPr>
            <a:picLocks noChangeAspect="1" noChangeArrowheads="1"/>
          </p:cNvPicPr>
          <p:nvPr/>
        </p:nvPicPr>
        <p:blipFill>
          <a:blip r:embed="rId3" cstate="print"/>
          <a:srcRect/>
          <a:stretch>
            <a:fillRect/>
          </a:stretch>
        </p:blipFill>
        <p:spPr bwMode="auto">
          <a:xfrm>
            <a:off x="3962400" y="4895850"/>
            <a:ext cx="2619375" cy="1962150"/>
          </a:xfrm>
          <a:prstGeom prst="rect">
            <a:avLst/>
          </a:prstGeom>
          <a:noFill/>
        </p:spPr>
      </p:pic>
      <p:pic>
        <p:nvPicPr>
          <p:cNvPr id="2052" name="Picture 4" descr="http://media-2.web.britannica.com/eb-media/65/93365-050-BC03CB46.jpg">
            <a:hlinkClick r:id="rId4"/>
          </p:cNvPr>
          <p:cNvPicPr>
            <a:picLocks noChangeAspect="1" noChangeArrowheads="1"/>
          </p:cNvPicPr>
          <p:nvPr/>
        </p:nvPicPr>
        <p:blipFill>
          <a:blip r:embed="rId5" cstate="print"/>
          <a:srcRect/>
          <a:stretch>
            <a:fillRect/>
          </a:stretch>
        </p:blipFill>
        <p:spPr bwMode="auto">
          <a:xfrm>
            <a:off x="6161512" y="4876293"/>
            <a:ext cx="2982488" cy="1981707"/>
          </a:xfrm>
          <a:prstGeom prst="rect">
            <a:avLst/>
          </a:prstGeom>
          <a:noFill/>
        </p:spPr>
      </p:pic>
      <p:sp>
        <p:nvSpPr>
          <p:cNvPr id="2056" name="AutoShape 8" descr="data:image/jpeg;base64,/9j/4AAQSkZJRgABAQAAAQABAAD/2wCEAAkGBhMSERUTExQWFBUWGBoXGRgXGBkYGBoZGxgZFxkYFxwXHSceHR0jHBcaIDEgIycpLS4sGh8xNTAqNSYrLCkBCQoKDgwOGg8PGikcHBwsLCwsLCksKSksLCwpLCksLCkpLCwpKSwpLCksKSwsLCkpLCwsKSkpLCwsLCksKSksLP/AABEIAMIBAwMBIgACEQEDEQH/xAAbAAACAgMBAAAAAAAAAAAAAAAEBQIDAAEGB//EAD4QAAECBAQEBAUCBgEEAQUAAAECEQADITEEEkFRBSJhcRMygZEGQqGx8MHRFCNSYnLh8RWCkqIzBxZD0tP/xAAZAQADAQEBAAAAAAAAAAAAAAAAAQIDBAX/xAAnEQACAgICAgIBBAMAAAAAAAAAAQIRITEDEhNBUWEEIkJx8DKBsf/aAAwDAQACEQMRAD8A8/wmKUpLAs/oNtaPBfD1LYqTQgFQYhwd62geSVoJzAkgM1Mo2YPtprF8qfykKdsoSGAGwqdqWicAWBYKtgKBybAfvX07w3+GsXkmynLVAKi39R1Ip9KE1hEEhu/5QCgh1hcIksUkJYuRWoAFa/aJUqYj0xHD1qVMl58oIKkUKiCsuplKANWDhzp6bRwtMyWtAUUzkKKPFAAUSGUTmFS7i50gThPHUZcqlEVKgTo55Uh9ACPT60fB2PClz0kllKzpBd6uFF9/LrHWpRejMXTuAT8NMCkTiaqclSiHBBGZqgnL/cHHSOl+G/i6atJ8UmozJUBQtQgkE6ijs9Y5/wCIcStLLExIAKhlKWswcMOYtR4XI46fCKQyX5XDgKzFiWFNKlqmMnNL0M9I4XxtM8EpLkHqd2Lw0TxPL5iGjzL4Rx0yUgyGOfxC9dABmLkHp1d9LW8e+IwpCAhxkJ1qRQOToQ/W/uOa62wCfjbiiJqy38vUnKh1UAScwckdI4PFgn5zY3bY+ZoL4li1EpUQW1c1NQ7Us+8KzNLVp9evNTaOe22NBQxqpfKkeoqbfloN4XxU8wcmtA7DXQjrCCatmr/z0/NIMkIzqS2tGt7bgXgodHar+J5gpUpFDLW9CUgK8pSRUFgLRy+KSCSe49LD2eL0zWCgpVaA3JLD21Nbwtmu9jW3Tdol3dAgGaHJGnQPQbmKEzi4Tp2v9qfrDCZLIqSGo9NyzV/SBZeBUTROo9h3jVLBVE+HSR4mYBm16/n3gnFgjM+hIAAFsz13vck7aUuwuAZSteViDR3e1el+8QxEipCTyudW+Yk1b0iG8FVgAE55bEX1qCRffcRqQct7n01+8bQzkCwqe9j9Y0mTUoHmqT6a0id4IokpXyjRyaX6uNLxUp0otQLZi4I5a3943KkrHy2oWq3+u0QIzZqks1TQu357Q0UipWJf03EYncJG3r0iSMIrMSHKaVPVwE0cg09BBMrCWY0e/WgYWNnOsNMQz+D+KHD4hE0B8mYtd3BRb1/LR1+L43PxczLnQFKQcyQVCUEoSs1SOYhOYsomqmtQRwiEqQ5JZQA93qP+dotwmIUhSlJUeZKkkhRBUlQykE039esW5iBsNjVZUAqKkIUklIUUuB1FQ2Yn3aOw4ZJQjDO4PieOAfGCHMtWVGbmAKSQTV/KL2HIT5CQCHNRWlHu49GMGYKQQkEMwPlLPd613N31NYXZbAU4pQArU6ga06ahz79IEwc3mUou4ScvU0v+36RdxCSEk5nZi5IYaAZRoxgbCy+RZIYigN6FrDU9oSGgCaKllU9R3sIyHWF4HMWhKglDEOHmJSfbPGQqYqC8bKUVgAUYAP16N1Ft4iUKCVF6OEtXM7/YNHQKl52CqbuTr62o0YjhyRQ2cKGxLmp7GsR5EFnPYcjPzDVmrXSvqItTPyq9e8HL4YMxLbDb7RRNwZBoLV3e5P8AzBaALROIVnLWF2Ftx3gvh/HfDmpa9Qd6gs+hDtQ7aQkOAmTDUkM4pox31rt/uGWE4H5S5UO5DObs+lPrDi83YqG/8OcQAUzCrJmJFDc3LCruR3hdxTCqQAHdLC7gjUMGZ/Umh3i3+JkyFFDuokOApYBFWetTr7QtncUVMWQpLpZkgEsSG5r2b8EaykqoCWH4iRMzpUSWajPlYhSeortvSCMdjB4ZYuSAUncH+praUJhVPyE0/lqYqYVFtfx4wzkhkj/xDB1HchnFYyesANp015YJPuQ41AqKdoUYma4Ubn8FIxPMcpcDagAF99REJ5V5UlxUk2podfaGl8jLMBJSRV3+73bpe0NcJhMpDA3TXrX9NekJeG44AB3uPx9BfTaOnwXEUKDnSldCKezGIm2mDdGpODbM7MaZa0PTvr3iK+H1BZwK1oT0b0+sXjFgszF/WuloxWJLMzVsde0Q+QXYC/6cRQsHoX9TYmwH2g2Rw8MwJIUBX0aN5MxCgzv6t+d4u8cBxbrE+Vh2ZmHwmUgOS1PS59XLwLiMEjnoeZ3et73eLAou+gaLFKzFmHf/AJfWJ8jDsxFhuGKBVrS5rtTrrXvF03g2ZedIvsXZz9qfWGyVBILVLBmHuDqRtGsLjEr8rJIuOpuBDXIw7CpPBKKcmp6vcPawo/qTGsTwrKjygVIL7aNT8eHq5iUhmr7ikaJSWzVH1zOQXb3g8rH2OeRwpRNAAAXrT5GZ9j+sESMCQEjUW+jA7EMBDZSBW1xqWpe/WIJVzW2J9XcfSF5GT2Fs/DgqLAsW7OGr9R7wHiMGpySmimanl/aHxkJqdLNEPABGlvrpFeVh2EEvCKq6spCSW7MPUs59OsESJZSUBIzbtUnat2DD6w0mYVOU0uKjsK/vFCcLlo1C1qWoHOt4HyWFinGSyhWZCA1AygaVuHoCP1ihMlSgFKLOokEpdmt61BYUh9koWNG36tSBv4d2NhVtxUn7/mzXIHYCSUi/1SQezAUjIZHEkUyg9S361jIz8iDsHiQ2oI6aPofb/YilqA9RTXp9hSJJUzdGFW039Y2JaqA6+3b2MR2AoRibgxMqF2AB2ariJYjg+a7s1ahz7jvAcr4eyliAQXqEpSoXYOVP6bRtCpaGkbVjkS1Byz2LU/LQYrFpLKCgbtXeIy/hXDLUTNVlNCHUzgcpVyny0oXaxrEJ3AsPIUUCXOLDSapjR7+VqakVBY77Lg7K7Go2c3xjCqXNJFT0237tBE5SzyJFG1aGyOCzmzy8uXKAMyszNuos5P3eMlfDuIU5CSTd0gENWoDg3vA4SXoKYoKWdxmpc60b/cU4nM3LlG6k1JtQnuKx0KfhzEBIBQTVgFZUEk6B1OabQq4lLyEy1jLuNQdAW7wZW0Asw7UFSQ961brSsWTsSRRxqD22+ukamSzlcMdPz80i/B4VCyCstexr3/NoHKsgLROy0OrGws1K6wywU10uC4JZyGH/ADDOdgJQILBRDMxsBakTQJYNgB+u/eM5ct+hG8O7NylO9m+grp6xaJjmrlwKa/n+41LykUVrZwKan0a+kVTZTMQtKQ1KvoWFOsRdiYYheUVBtrtv9YrTOCnCSAemzXvq3sYxeLQzFWjdT2/DAhmIfMFf3EHXRywoL+8TQglM8pDWGpOr/gjcjEgrNA1NtH11hJNx+ZQCqpfStNRa/pBeGSyizuDQEjsSddCftD6jofTZADvbTt1/cRTKlqFGYAE0sRfX1/eIoJLBwp6NoOu4/aL1FQBDAjo5fu5/Qs3WIqhFc2ZW4BO2jhq/tEsMaNWg9Xev/HWBMRN5nZm7ftpWKcKoip+Z6bHT0MKh0MBMq4bXr1f9Y0J6av7gHtvAc9VWBDD6uX9misJJq7MRY030goVDWXOcj9PT6xcQCbfnUfrAGHw4d0qboSB00t6xeiZezDsfQQkBamcC9vtEUzhXbQa6VEA4vF31O9aEtXppbaKJWPVm0LkA0FSzUHX8I1urEMpwDECg+3rASlBthQP9jBCJiVXZIZyLjq5PteMxJGVqOO1BTb9YmqHQuMw/0v6RkWqSgGpY7Mf0EZBgVINlqfVoL5RatSD3FP0eFiMQHvWn1rE8LizkHUqNeqiX+sZ5GGzsVzWH56wSjFpAN9qsIAZCr3u+ntEFYhuRLmwJBLdBvFRxoBngMQFqDAEBjQDSkOfDCksUhQG6cxbqFCukclh8SZRJvXSlaAt7Q84bxpKwKOoOLVHQMH2j0Px+VLZQyVw+S2XwpTkEP4SBym9g7dOsEy8DLCwRLlg2BypfmvVtdd4ETMVlcOX6rqNLu2u3rF07EpS2YXIFW5iQaO4329Y7lTyMhxbByVMib4amGcJKEqF2CwK2Jb1gCZ8LSFpDoTZwwKSxsd4cmXmNhS9Cfv8A7ERC0GqQA/8AaQPVJB+0FAcdO+HZKVZRInNcKyKy0Dhi+4uf9xV/0IKohSwbALlrD+qhX6x24ZVy51IbTqBSIrl7Cji7J061d2212iXCL9Ds4RXwpNCvlZ9SU2/7SfV41iPh6chgz5wz+GV5Vd6t/wCNhcPHbzEJJZQFKgEOxHzB6PasWGQDS7X6d9u0R4YBZ5pjeDYkBsqg4uJQTpU/zFPX8ECycItK0IQiYUlSQXSFqSKn5DUFmbzAO2kemTMBLoSkpZ7Ky37XtAvE+HhSAEDOQQoJLVZnuCxY0MTLiXoq8nGT+GJQt8yMjuAFZiKA5XFCQxS4d8pNLQs4ilw6a7B76069HjocRKHlXLUlRzUSM0tQoUpQcySFMFO7FxfmgnA8ECpavDbnfMmYwWDtlmJyvbd9Iw8ErCkcbhMNMSASCSRcAkBydbenT0hrh5ykgcoFnUWPVqBveDFcEVmKVFSg7MQKHYgNa1IJk8BoElCkoJoEEjqoDcskm+msU+MJdawL5vEmYJrRyRdqk/naBE8WmAkqTlGzHTaHs34dlBR8OYAWu5cBVKMGpTWj6RuX8ArCfFmFWVrOEvYBlEEAa9dNYy8RnQgTxwvUO9gdKir2e7Q2lzQwolwK2d/2t+GGy/hRKKoUj+0E5XbrqS9Xb7wp4hg56GBSnLskuXPala+3SMmhkVS1HmYB9L/b0PrFslAAHboB6uKf6gZCVE1PRhzfp0i+WS9jStQz/sL1iWqFYShZy7Fi5vTVu8Uzp1Ht6ndtav8Am7UTVm1dy1AAOp2+7QHilvclhYCg9Xqd4miS6diipgEht/pU2voNYGnYkIL0KhbbVzfSu5J2hPicVMJZAUnu4iuYSFVVlYfTL+xoI0URjUcQUs5Tozklmq7FLVLe3pBquLMMws62cDUhjXRr9jHNSsYHZiWHamr+lH69KlIwJV5nAL0D0SVHo+v26RXWh0Pk8VJDgOOiiB6NGQvXw0vSYpI2AP4+saiLiRQSueo8xINSRtdmqLAJEVIxRcgvuSX/AC8FTkuM1gHd2NtA5/SBkYkkqQoSykg3UnMDo3z+h61iUm/RSQZhMYpI5h7U6aft6xecQtZZAc+w13t6wJgMCS3PkHU3NSaDVins3WOk4fwgf1BTFqhID305mq79Pfoh+O28joXYPATCR4wbYJdSiDqGo3WHvDOBSaq50Ksa81HIIBp9GjUrEBKlqJ5B/WModx5XIB9Q/UWgnFY1GVKkZSxLl2PSiiB7x2x44R0ikg6RhMtEzFEVFS6r06a/06xudLUS6SCaXeqSapocv0jeBK1pAOVBYMHCnezfTcHpFJVM8cIoJYBeqSX0caW2rGoBBkTMoACK9VH9xpGpUgpbMcpoGUXBuzZmEEKCkjcu/K5e2uj+0LeJcX8Kq5RZySU26FwfQvAIKxuPTKlqmKW6RfLcGzBjVzA+Ax8ucjxJb5GfNatXSpJJ1ewYNQwDwviacUjMoS0qcoKZmU2GYDMwoQ5ZjY7Rfw/hiENlSgVU+QlQLkf1B00ANWHLCsYTJJYlwUmgyH3NSU6WHXtEky2KiVLv5qBNaO9A/TSJApBcIAVVjlUAXqWUAdtdqRVMwSZyCZiQok60ta1VDvAAp4bxpc2etJSrKCalLW0UF0sQdPV4MEqZ4oWkJXlBosWBo7pFVMNSG3guRhkyxTLfQNswDl2iX8aUqoHHQkU3ciFQ7CJOFkrBzyk5tyMxftYtoXeKZvC8rKRLAFQCAQw1Fe1rQFO4outFAA1KiAGHepc6iNjFTWqsN7j0r0+8AglfDFKGbIzX0B9TaKcJwgpW6QoqLAqCiLlzR2cBKU1HaIDiKmUcualGcCn59DDThfGpZAzukl9bEb6tTbSEMClcLSlRUpDVNDY1Jr0r9TBGBSszMyiaiz3fpsIKTxaSpZmLnDKKhAQTXdzrUxLF/EEmRJM4MvKk5XUASdA16qB2sYmhULuL8GKVGYc6gatoNq3A6C7xz8/jZHnCiCGFO/q3tpEuE/8A1EViyqUr+WtRJA8yTqWzVSAdLaiIKmry5gHAq5Fm3pUuG1tGMuKMhuNEU4uUvVL/ANKnfvqR0vFUrwUpUtYUwBLVcbOdAWMQ/jFHY6s92FLh3o8UzJxCXKS1X+g7v0EZvg+wSKcemVZL5SAxep1FxuB7DpA2J4WlYBBZRFA4fZwHqO2/SCJygR5QAwA0L7EPf6U1gVaiEguzav8AvT8EQ+CtE9UD4tH8OtKVNmtqSAaV0NC9I57H4QK58yQCfKDVnswjo18RWxfmB1ISqlrKFB6esL5+WYGJQ1mYJAHQNQ+v+hcbTHQJhsKvKlSHajkDV7VNnt62hphpLA5sxNAXL/mtv0gNMzIAkFku4Dg1PYvpf6xGZipgBqTW+17fjwpQkxdWOQkagn1H7RkLpDZQ/iP6enzbRkZeMihoJMoKaYtZDF0gdRXob/giz+FRNWkBAagBBr/iAeUn1O8FKwZqUqIchiwVRhQ7jrbvGjh0zAXDmxUFFKAGfMASwOmpuY9JcaRoFYfAeEkZpYCqC4VRzuGsfwCLsSlQSS9BVSihKiBfkUFMVP8AKbPVgIoXKWtKRnUo0IBCSAkA5Q7Vem28SweOyOnIUp+bKpBaoYFmqSbgCv00AVnhU7FKzrCgh2R4hJCUl2LuRXd61jt+B/C+VKUFikIAJLEk72oz+1Io4FOw6SStCVTKc6hnKQbV0tf00jreH45KgSFoITQsBT/J7QFOXoHl8NfkUlgLEF2arh7Wg2fgkltS1+3WJzuIBCqlju1BSj/ginGcUoE1CrafWCyQf+CS/L7X/PeF+OlqIUC2Ri+hAYu+g+jwdhZ2ckP3Y/f9oKVw6+UmorzPTY9OkFhRxvC/hlH8xlcmZKg4dTg0ZqMymNbNaH0vCpQdSlmA671qz1b0h1g+HoAoPcv+GK8VLQgMzjsYVjYJLQg00IY06NQaekXYrh0pQ86jVxRLDoHalBR4H/6mh6KANA2sB8Q+IMLLSVKWKM+UZiASz7Nr+8MQRJwCVkjatQpJ7uzN2JgDE4C5llZIuCGfsQxLekTxPHUhOWWFl7MgkVb1asKJ3EJywPDUGSWUArK5F03IItca9xAFGzOUCQoPqGLAA2vURTOnDxGd1XYMSXdiSA7Fum7xRiF+IoJUCSktQAlVfK55jXbSJBQFEjms9rf1MzO1rwAVLn2BSQXuS47DKKHZ4szhiQWOl/w/vFajlGW4FSS7l6mxv+bRWpASHLIF8yizmuoD7wgI4uXmIJzOmrhWUVoQoPZmFQdo0tyln6sfRwRb0PWIzJ675QQau7EBmZu/b9I2VpUOZLPuTRxRy1H/AFgAGThpYdkoTryMGIcBVNR7GKETJ8sKSmaSKqCFBQGajKDFgT30EXqAKW5gxckJSxahGZ/RnMQOITl+bXf1sWbR4hpM0jJxdibHY/FgOEgKdyCAQ9SCCaBxoe20J/4zFk5gnIa+VSUn1dX0MdR4VjLO97as7E9tfq8LuLcLTNSM6ACNQAkkagK11p3hdTRc3sN4UJq5RXPQqW1BNGUCvy8lFE9A/wBo2oKqXNaBVAO7/MDuxvpCfASJuFIXhySDRSCKKFOVQsu96HWL/iHHDlmS5kxAUWmoQtSShYDupFHdOpFcpO8U1gybtlwIJZQFQ7mjMf7QeoDdIqyJU7h/TV7UY23g5eAJBUlQmJYHMggqUWAVypbKak5SKVuLLZ8xTUYjQFgdntENUIkuSkBxS4CfM+lRp76xUQgFwW6ANTqHb2+kSRNJSQks7ByA42IP06vFaUJBYh/UJej06dokAWYzlvomn3MZE0yCdW9HjIkDpikBIAqATzqOr/LUEnY1H0g/CzlpmADMrxSC/lJLPykMmwfoHvHN4vDpUy151E1LKDdcrgkAdS8TGShTLSpg1SqYkvZR+VgKVIF+hje6JOmmy0yTlMy5UpTKQlR6kkZSaG7abRTITJJfKhQLBLPmOpNwreoTXQNWAZeNmMEZgXdQRLKcgQCUlkgN8r+ba71O8UryqKgCsJowSVDQpbvWh1FdLsCU7DoSHQCA9iVHKa1dnAaj0g/BcUmIqgKXV2cFKna+W+z96wPMxHKM5ZBZgAFHSqiR1AYW6xNSJQSy1pUsnlSSX2DDtsnWHgaTYRO4vNzPMPhgPRDkv/Scyh71hjgOJZ2Cw1HUonzV73qNBHOnBgzPKCl6ZgzOdmB02gjE4jw0HIA7EBRBcf4uYlFNNOmN+I/EaJM1KUr5TRWwJo5P699q1YX4ply1kKUorJILkBKR0rWPP8ViCtTnWG+KnmRNzBCVLyJyukKD5Q5Y0JBf6Qv4Lj1/cdTjuPYiXlQhQSVnmW+coSwLgWcvc2a2sFzOOSgBKC1TFtUqzVOtVVUd44+XMnYhaV+GvxKp5SmUAA3mCgxcanYu8OJGEnBsy2V6KF7DQ0hRV5IbWkGy+GGYoqK1JFwGa1KuB9tXieM+H5apS0qJIVVIHKxemVr9A19IjKUEJKjRhmUXyjWrqHSOe478ZJWTIkKzTapKgeVCbKIJAqK8xoPvo6JTyLPiH4mmypP8JLmOlBKVLF7/APxguaDUjWgoK3fAWOUuWqUSCyuUG3MCS508n3vHL4fhCppLkJDijhyLcors0dH8M4DwlzAjmDagPQhSbsAc1dbRjG7N5zTX2dYiUJIAXchydSwYl70a0BHiyGXzOCOUcxJURarg940oqmOFpLElv7S1QRcaVA09YBmcNymjKTcBgXI9QQfVqRo79GAVh8clQACFHolTudmqPSIqUF3lKe4UQUs2xSY2EnNmfIamygbVrsR3iOOxRS4C3s7kFLGo8guaD/mAAcqVmoVCnzENX/KrV1jc2c1KlrhklO5FCPpBH8WVB+YuPQHrR37QKvMFAlQ8wa+n+MIKIIxYJOW4ObUNoX9H3iKpgBTlADgkkllXuHqXf6RbOnFThSQxO96/1JYlvr1eIY1ICAWp5DuAbil336wgNBIIIAcEXYUVcVA+8aQXLEEXFqkaqH4BFEqSQSkpZKi4YAu1nFAdmFYgtZSkFWYMTl+XWyQ5G2g2gAkrmzJFPTM+xY0zX7QPOweYgs6khgpiruDm0p/zaDJWKSoKSotNZwQB6dLaxLDzQR/StrhQKVdTQaeo3hgI5fBxLVnQoy1DQZiMwtrQ9idIsxuKKyVLlkKq5SRlUf6mJCknehB6atZ8ujkgAVOUgkV1SmrdS8BjDgh2oe/oxrQwsA7A0SugULgpLuGq5Ar7XgdErUXDlvm7WrDFEgqBKAkEOz3Gr1rcXJirFGrMaEOpILuaVcn3iHEAMKWPnI6FQBHcExuDEjqr0Ab0dcZC6jLpMtCksFKCbkCUol/6RUcqalyrsIJkhS1lSlBaaUZN2PyIXkcirrPpSAVqVNNSqYGoUoWoVagC1N69zBsqU2RyVk2yoASAnzA0YAA1PXS8aCL0TyhPIEJYgORXMaA5hej0az7UKwWEmKOYKKwr50DKKC1NneogGTipSlBOUEpU4RKSFrLuSpaxRw1rNs1COOYuZJkLVlyZqJGYK5lGpTWhAeiX0JirELJnFs8yepCXlpSlmNWTNQSr1Z+zbQ64Thwta1nKyZacpNSc1X9g3qY5v4TnpEwoUAfEBQHZnPcgMWb1bWH/AMMqIExCh5VBs1CADlr7pEKOcmzaSpFk3Hzc+bKz8xYsS71c2taNzsUmY5Y5kgBmDMN3qbb6CJzEFOMWgh/5YVlFVVXZySx5nelNhGk4EE0QUf2nmF6uV7jp6b1kyE38KhRASVP1Djs14aeMDOlLSCo5G5bPSpa2sXTcElGoSevMKWdIL+3tAXBpWRS3SiYcwOcKUCGflANO+u40hCOtxypcxIKAEFQQCEDKynIBLVPmFb/rUcMQAp3JygXT3DOWIr9bQMicJoKQWUJcxIc/MkpKL9GpDUDMErShBCgDTzMQ7MAATUX2iYyzQCLi+BWuWp8hGVQIcksqjMTW9C5ZrVjk/hz4MW6lLSWIoPXUgZdNzVtY9HKEp8zJJIDWPSj/AGjWNwHIXSwI8yW+qt+n7RbQCGZwZKE2UmtwGqWBzHrdz76RHh+ClobK8sizh661LgD8rF4xE2WElM1Sw7c4zHmozUYu9A56GGU1MpST5QL09Hd2Ka3BDViW6GJF4QTZyv5ijlFyKkurykjTpeK/49IYLIIVQKL72OxI13hhN4dygIOVBdgCGq9gMyddjaOX+KJhQkIcHL8rMRQUDEg0qwNNoiUqVoqKt0P04mycxKS4FzcWBA2PSADgy5S/lynMQqqKskhmDQu4DxJ5RQps1wXAzDq9Cepi/ETQ4SpRAbVZSkP2zJft6wvJFm7/ABuRevsbGchac4WkEXGQCvZ/q8UzMwBAAVQl0qKTpTmoH2MDGcjKEiYktQATUORYChgPifFTJCCpJUGPzOkvoVJ29IuTpWZRg26oIVOoHZTaL5T9aG+neI4jmqM2Z9WYbO1/aFeA+JZYX5VIe4BzpPcGsO8OZcwZkhB3KQCGvtTsTExlY58UobKzigoWIURXX/Y7PEPBUSRR71D+gBLHuNoKXhxUgJV2dJbYNSIzFHI6SGFGJS7Nsb+3rFmQMkMSKZnoa5QdSySfrGpKgCQyVk2ZhU2ore+8SngpSBZLOQS5Ym9L+8BTJQSA5CiKhhlbY1NR9YAJ4gq5Sc2YUYuFJPu7MdKe8CpnKSSQo3qQzF7uKfR4OmqKkZn+x/WldImhS0o8yVK1J1GxJLxNAAZiFAliDbMNOy6H3EZOSUgqDXuwbdqFhGwglbrqFE8qSQlz1FLxUfElFWQAAu3Np7AQmgLE44NVEt+6j9qRkBGeNUB9aD9BGRNjDs4mEeJOoknkBZVNKBqnpb3g2dMQEgeGVrW11K8r0BqdBQbAdYDE7MCM4IBflGVO+UMXPa9INkc5CiXUkZbEgUBYkBk3vd/WNkSWYOaQQU/y0oW+TDjNV65yaPagJpSka4ngzMlrSyAFZSVrXmUGrW7V0DfSIzJiUgBSfDchzmFAHoAnUv8AL69IoKS7JCypkhb+UAEg8z6g6u+hg+gOTliciY4CVBHMzgppuxb0N46/4Xxk1Sps9a0upglIqzqJuKBgwa/RrruOcPzy0iV4alJACgAXoCGZQbTWtIY/DWBmy5HPLa6kKBAA6EAMBcuC5giqwBXKx3h4pallyGFyeR00JVzFk63cCOhx2PSyQAhSJhypdbA0B2IEcD8UYZUucJmYKTNchQcVFCljUaX6QtOIKkgOWBcB6AxLk4mySkkerJwygCMwLfKk5wkNlYqV27xQJC3BISWrZsyf6fNfUGEnAOKeJJyqAK0JJS4oe7hnBVfreHonufDC1JVqrkDWowuenv102jJqnQMvCkzgQfOmh7aH6UhvgMUBJZgsh01LChKflFnEL5bDKSXVKUym9nF3BDfhgPC41Ilh5gDF2oakksQT1fsI5+KX6mmQhwrFpUClIzZWyguEPcZXU/sBrq4gXC8QWFKWpZb+0uhthW/eA/8AqU1QeWkAKIAUpYJqSzbkbCDhIQhDLcJYOpQYev6nrHQUXS8WibmyoUhKgFlRAYk3yg6/jRXw/hKpRKkzFTgoW8pS1Ro9f8hu1XjeJlJSkJSQGsm2yaFqBztdoCkEhOVSmLAirZtWBJrYm72iWq0BGcVDEBSgpOZIDBIIPNfMzagOa6RXxfDyZrEg1UEk20uwAuYkviE6XOIylQbyqYZSQaknuX0gadiTOUOWWA7rFtiNy5D1EZtXtFRbQsxXA8qFAObEKrTo4pVxQj2hJxJKpYYTFJIulXKPQhTHS7O4vHR4hYSoOAGBo5UNw5LEB/mG4iOKw6CkeIkKSdEqIHuQGZ7d4T44nVH8nkSq7OHXxCamhJ6Zqg9neMTxZY1bsGfQu14YcUwP/wAi5SQJaWJSagA0rpcXvCYyO6T1qPcV+8TQvLYV/wBQJDW7UjScQAxSSlQ1ECGUoVuNxUerW9YiFwsopTTOpw3E54SFulYapBqALufMPqOkNJHGETk2IUL3UaW1qO0cdhOIqQ+VRANCNC4aogzh89lZk1apH6iKTJcEzqVzip+dqPZgez0eBVTCv5w7fOznoDF8taZideo39r/l4gvCZHMs6PlKQadRUf8AcKdjSKaZg1RbJxJy+cOKELKiXH+KKepbrGKTyk5qkO3MX7HSF6Jv9Qy+jj6GkWSzVgcwOiVF/wD2h3ZAdIxC8hexHmofo7+sUy5CNFLFNcrP7AGAcQGUwUSR8qgEke8BrCyosUjo4H+jCbGFrl1LAHrljIE/j0ihQCda/tGRIWOMFxFUw8yFHK2gSWAppeos3aCEuSsNlUK85J5XchKU0zd7NraK5awsOlXhN5uVk9B5zXoD7QbgOFIFQpS3Ucy9hrU2LO+96xpGXom0UqwczO8sJSSA+aYk5qWuGH9rb6QfI4dNWkGYpCVJqFeICoH+xIDCpGsRwwm1IRlSeRwSQa0UAksKWY6QTi8QhWUzRbmyls2UB8xY1sCxcesWqYWWYSYUg283MsAJztRmQRuXPQPmic4ibM51eVTpDhq2CgnzXN39LRXNWxRLCkpUoZnBYqRtLzCp61YbRrES6BKQpmIv0cghmdn3NGuYq8WIVfFmDE2XlAzzAzZQSAdnZg40faPPpcxixj0CfMSEqzcuQgoQK5g1DoHsfeOGx6QVrUgcrvSrP1HWMpU8lxdB/DscUkVIYuCND+2kdfwnj8upWlLkB9qWUljQbjS9refyJpDGz1HXtDzh89AaYACU+dB1Gqk7H8qIUZUa0pI7bHrTmStCwVP8pqQzttZ+rPvEpvCwhJmAOhQGZXmy0AJUOnTvekJ5EpEqbLWCVYcssEVyVY0Og+npHR4WXlzFKqKJBU7B0OAaWBSwcHfSJcan2XswcaBE4dYmINApIpzApy8yQZdLl79CIydKSsEKyKGauYlnooea+mrRd/AjPYDM5KQ6f5gGYLDMASEEOlndIZ6qFxs5cpZUWAmHMNGWEpSAavUBn3MbJ3sRuXNQl8y8wbLlOYKASSWBNxWnYRThJKVc4DhfMTlykKrbvRxuCxjfGlTFtlZXKTU1LNQb6NVvUB6OHqXLWOQAKqpIUyQ9cwBGanQV6NB7GXSOIEOkJeYgsRyqDXLFX09awTip0tUsKCVS1JNAAl0uasQ1O/W14T8UxX8zPLIc0LDl7qc5nb13sBB+BxiZqKqSgCilOcr9CQB+XMHVN/YAeMwpU60gLCwlj4gDKrUhbXDezG8KsYFqT5cotmIIGYXAV5TBuKwMgLceUKv4hOYEV8rqFu1YPw2eWMqArIwZObMnZnYn0NIjqykxdg8KUy1I8UpSu5SlB9lBRAHo94WY/hoBbIjMGcgtnR/UMxzZqaenXo5WGUHWomWWYJSq3cW/LRtfDM1VZFOa5k19CKi23rBWAs4bEYRCF1zJaxF+hBBirEcPCqpUF7kjKX6BIc+ojs8VhUqSUTCRolakindQuDau0KEypkpQcs1lJLoI75Sx7xPUdnN4jha0AEpWh9FpIcbin6RQFKQduoND6x28zGePyzWUnVSQotV6hB+vSFXE+FpDKlzQQaUDAU1HXsIHFFKbQDgeIEAjOaCg+Wzl9X9RD7C8QCgHodxvvQv+awqweBAVlUDmNszZXHpUdHEHqwCiaJStI1ShSRbQkmn+JgVoiUmyzE4FSqpCFCurHsRa+zdhFCcKn5z4aj8qqP8A4k0PaB5vBJhJyqUOmYN7j9RBcrgeIycq5quhQG+qYFTZNm5nDswzC6aMqrjoR9oDnSiQAmrbZXH6mGWDV4dJgWhZLgkED/2AAtsNoIxuA8QCYkgkh7D3GvppGTl1dPQznFSV/wBbd2B9oyGSsQQWOX6j6UjIv/Y6DFYYqYg1DZTRiSGYA0A683YQYJOckLUUpSli5IS17Jc13UQ/S0CrkLCixCU5QX6tfoI346ZTBRzBQrrtU7jX0tGkHaskLwMxaSJgBdb5WJSlKQK6aU8sNVKTNHlJUVZVZQETXKSpyAMkwNVyHrcQiwU0eIMrJlKTlIS5URUBa0ny3LGhNYkieqWSospyAVEkkFIKcyTQdgGqNYdIYevHSkKlpSFTg6sxAGZDs6kIUaqOSuTlpUl4lh8UJSiZgE5KlApSxygNlyvlcJNSA1Kg2crZq5aTmR4qlBTlTtzMciOWiS5BLEehhvw+eVD+blchltQF7BTG+6hcXe8ZVK7QUW4OfLTlVkQxVlSFAKKkqJCKqrbXbu8UcRk+NWpzOlICeUjo2jfeD+ISJT5iBlYgAUCSRo1gAos2+sRRMNw2YiwsBfKCPvqY0g7VCPO+L4WZImKZslCZagCAmw5VC1KKHu8CS5qSCpBKS1UirdQXfL3cjV7x3+MlCYSFJIXuU27E2EcXxHhvhLKgci3oFp5Vj+1QdJobE9OkEoVoalQ0+HuL/wD4ll0HyvobZT0I9I6Dg89MvPhl+UtMlKpzM7yy9HYn2EcFjR4RSoCi3IGoIopCuqT7gg6w2wvH5c6WJa/5cxLGWt6ZhZ9rNtBF9gbs9C4SM0x3Yh1XdkitXaEnElEoWp2GUAEh0kKUWzJAqGvtQxfw3iebDpUbzACpgWa/Vnv2FIoxk/NyqACWdwW1Yg6kEF3uIp5EiuRjChKZaxlJS2dJcFqAAl2NLGjfTWLkTiihSshlJPlLVcMaOzVDdohimMoy2KlCprzO96MHIJ94vXiMwzDmDMCLhjpAMSY5SzRQmVGqQTm2CwRTah7RPhuFIJUiatm5wkKCg1s6W03Dimjw0mL5XuC1hV/zeA5fCkljzE0USkBDOWGYF6+xoYjq7tDLjhpYPiJSqYf6kgEA7kJb0cRd/AoUAohalEFwSUkPYgEsbblqPuI4LCNMK1AggMk1RemrA31EHpkqCiE5ZwZyGyTRtVLBdtHP3iW2toVi/JMIoo7BJLKLhqFylergOb0jZxEwFikVsVVBpXKUgihehG1oZIMpYKKJUW5JoWBSjcwIfqRF0/h6QCJlQR5SSCP8FgVGvM42EQpdtCsWYKaUFWWZlXYpmcoUS/LmrLrRqi1oZKWhiJmGyuz8oTm6gyyUHdwRGS8Gsg+GtU0MxSQlRP8AnKm3bdKj2EZgsahBKMksVZQQVysu+aWoMm1wk94TbsQunYDCGqUzEAhwoLCk/wDs7Hs2sV4rB+GkcxKSzKvm3SSlx9HpDiavDLcKSEG5zAgGtDmSUqN9XvaAsZ8NSlIZAKCN1PKP/dkJCu7ekJzS3gaYAhCDmBCChnDEJINCWFt6kn0iSuGpoBMUaCpUKXZJFvR+xhViuHzpYSlWbw0l8yD4iQNeaWVMLUUBFE6Uc3iFJWglqFZFqFLEpd9ASR6w0/hjDRwyaiZrlq+XmCS5Y8vMBbSCBxFclVSlYFT8i3/ta/qDC2TxAhTZMwSOVQE1+xIU+sNsVxqZ4aUmQJpVvnUB3JBI7GE87Vks1isaqYnMmWZoNSAQFAdUmiu4inAzsz5VFI1StJGVWlDobH3BpGpSyE5hLXIJ0lqWx9CwAi6ZxJK2C0qToXlkpPUsaHqljGPJL5E2WCTKVVSGJu4LvGQQnI1FSyOk7KPYhxGRy9n8sdsTYqUc9SVBgyaDy0JXWz94HUEJDAhZU3IigJ9HLdHPpEZ0wOc5Bl3UrKATqEqI0eyRGxigs0TlSzpYMotSgT/xHrxVKignCYTKoqVR6BJSBWzh6ClN/tEMWpSzkSQB5QEgqJDGoslmoT1iuUVKAehPyu5bdRLgdgHgjCTPCUSnOFG6WcnUkvcdOkNoYRwzAFAKQApSSGLlnOgoADvDadgkuFJzOGJr9xZq36wJgsSlRQuhQpQCk15XJCh2Z6/vBgT4QcqfK4SXcOSwIawDE0DUF3ECktCIKUpJWC9CCoMbAsa2diaRWviMuWsup0GuUVV1NBRVt4jxHGL8NJyBsuU2dmvmSdNmOtopmcNQtpjkg+YZih+WjdCS71sLalfqHWB/gZ0ueAZKxMTYpVVQN6AM9xo94o4vw1ExJBSlWgAcEPYFK2qDWheEEvDolkUfKXdSlF1FtmSTQe0Pzj5imJJzUAICspOhUR8psdqRM7iSc4vgpCFyMgWkVR4iSQkhIyuQaJNRViMya0hHx7gYkCWoylATJaVEOwQvmSqXUHVBI6ER3WBxkwLmJsosCMwUeW4Gaigz36dYH4jNCwjlylKSAnYlalHMH6mttYx43cv5AH4XikeBLaaXKQGBLinzWOjW9IJmYWp5gSmtwX7da79YDPDxQh3FabM3Sl6dTA+M4guSUzAM4epy20ANd23HvHRNNKwGkuU5yLGVxrRn1r9j7gxCfglS3QRlbUWA0I/qeKcJixMlJmEh08rMCyXIBD09xrE5PFM5CZhUUMwXyug7gAlKkKO1nekYrkaf6kCIIQsBWYpUaVPKO1yBG/DC0PUMzlJYj1brdm6xZNmhJUmpy1ql36AMauGaNkguVVBuKtbY0bpHTvQymSliHWpTWdSSRpqWI9AYLCF3BGtwz/8AjGglKS6S1KAVHsaRd/HgJ5pQVpyhSF+lwRCtr0ICxeLmEcySP7ktNHYghyPQwDhvjMgFE2XmSk5gUKKFNQEoCqEPUhx1tDzDeGpTJzJzaEAeymUCe4+8UzeBoWcs2ZmKasQlKwai4KSKaZYynCLzQizhfFkTilUlUtTEkCsqckgM0xIUyh1GYd4I41jEobx5NFOBMYKSQw1SlJcFwwZVA4MJsb8IS2CkLMtYqlSkkVr84vfbsRF8/i+MwstCZkozpSpafEoogqY5sswOlxpYjR7Rz3T3f/RgUtDEEEKF2HMDRzlSXzAf2Mq7oDQXIxuIHNLyTkDWTMUlQGxC3IazFojJw3jIC8OqTNEwn+WpAQvMBRKihk5x2I1BDwjx2K/mHxUrkTgwCgCD1zFwS+9T/cRDUrHR1KPipNSuTNB/qSBm2PPLIf2MCSuKSFKUULSCb+IHf+2YHc+pLaAGOdEzEJIUmfmD/Mb/APcsH7xPimPXLYzCmYFB0ZpcmYDY+ZI0qksq4iHBesCoeTMFLWHyFBJ88lZXL/8A6JPQhXYQtxfApxByzVLFxmUpCgOhJyHapBjXB+PZiEgFFQB4a1DQm0wqa3ykXg6ZMQ5WpaubzBfKvuxLv1BrqNYltxEJBwWYggGROmHXMJhH/oR+sEf/AGws1KFIfRl/dRhslOROYzEhFObKVK3pRvvBkvCylILLUpZFgsILGxyrLD2F7RS5Ex0cqrgChov2R/8AtGR0ieCMKJT65if/AFp7RuF3+gOfwNZherMz1a9otAeaHrXXtGRkd6GZNpNmtRmb/wACYVTJysyqm6dd7xuMgloEN+AzSSoEkjK9S9QlTR0k9A8GXS5W/Xkl33uYyMjCH+aBnN+Icig5Z1UenlMNZPmUNMiKaaRkZHT7Q1ojPDKU35SGfBFEEB6eIzaNlTSMjIz5iSnjSinFLylvLanyp2gXhswqkuSScyrl7LLRkZHPw7X9+QWgtQofzaKeJIHh2FRWMjI7mBzaFFMuc1GykNRiSl2jXw6pzMSag3Ghqq41jIyOTk1/fsY1nrLSg5Zj9EED6QXIu2kZGRtw6Bk0XVGS1HMe5jcZGzEjeV0kmp/2IpxgzYaa9ctA9WGUlhsHjIyE9CAEF0oBqMop6Q4noCJsgIGQGWHy0fkBq0bjI5fydDQv4qcqcwooySokUJUmehKVE6kBRAOgJ3h38SpCsFIWrmUSkFRqWILhzWMjI4uPaGcPLLYhhQG4FAb3jXEj/LljTxFfVCCfcxkZG8tjBsF5kdJiW6c0dNgeaWvNVlKAerB7B7RkZGc9kSI8KUc60vy5QW0d9rQQs/yUr+YEsr5rnW8ajIz/AHIUdiiTi1lIdaj6mMjIyNyj/9k=">
            <a:hlinkClick r:id="rId6"/>
          </p:cNvPr>
          <p:cNvSpPr>
            <a:spLocks noChangeAspect="1" noChangeArrowheads="1"/>
          </p:cNvSpPr>
          <p:nvPr/>
        </p:nvSpPr>
        <p:spPr bwMode="auto">
          <a:xfrm>
            <a:off x="155575"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CEAAkGBhMSERUTExQWFBUWGBoXGRgXGBkYGBoZGxgZFxkYFxwXHSceHR0jHBcaIDEgIycpLS4sGh8xNTAqNSYrLCkBCQoKDgwOGg8PGikcHBwsLCwsLCksKSksLCwpLCksLCkpLCwpKSwpLCksKSwsLCkpLCwsKSkpLCwsLCksKSksLP/AABEIAMIBAwMBIgACEQEDEQH/xAAbAAACAgMBAAAAAAAAAAAAAAAEBQIDAAEGB//EAD4QAAECBAQEBAUCBgEEAQUAAAECEQADITEEEkFRBSJhcRMygZEGQqGx8MHRFCNSYnLh8RWCkqIzBxZD0tP/xAAZAQADAQEBAAAAAAAAAAAAAAAAAQIDBAX/xAAnEQACAgICAgIBBAMAAAAAAAAAAQIRITEDEhNBUWEEIkJx8DKBsf/aAAwDAQACEQMRAD8A8/wmKUpLAs/oNtaPBfD1LYqTQgFQYhwd62geSVoJzAkgM1Mo2YPtprF8qfykKdsoSGAGwqdqWicAWBYKtgKBybAfvX07w3+GsXkmynLVAKi39R1Ip9KE1hEEhu/5QCgh1hcIksUkJYuRWoAFa/aJUqYj0xHD1qVMl58oIKkUKiCsuplKANWDhzp6bRwtMyWtAUUzkKKPFAAUSGUTmFS7i50gThPHUZcqlEVKgTo55Uh9ACPT60fB2PClz0kllKzpBd6uFF9/LrHWpRejMXTuAT8NMCkTiaqclSiHBBGZqgnL/cHHSOl+G/i6atJ8UmozJUBQtQgkE6ijs9Y5/wCIcStLLExIAKhlKWswcMOYtR4XI46fCKQyX5XDgKzFiWFNKlqmMnNL0M9I4XxtM8EpLkHqd2Lw0TxPL5iGjzL4Rx0yUgyGOfxC9dABmLkHp1d9LW8e+IwpCAhxkJ1qRQOToQ/W/uOa62wCfjbiiJqy38vUnKh1UAScwckdI4PFgn5zY3bY+ZoL4li1EpUQW1c1NQ7Us+8KzNLVp9evNTaOe22NBQxqpfKkeoqbfloN4XxU8wcmtA7DXQjrCCatmr/z0/NIMkIzqS2tGt7bgXgodHar+J5gpUpFDLW9CUgK8pSRUFgLRy+KSCSe49LD2eL0zWCgpVaA3JLD21Nbwtmu9jW3Tdol3dAgGaHJGnQPQbmKEzi4Tp2v9qfrDCZLIqSGo9NyzV/SBZeBUTROo9h3jVLBVE+HSR4mYBm16/n3gnFgjM+hIAAFsz13vck7aUuwuAZSteViDR3e1el+8QxEipCTyudW+Yk1b0iG8FVgAE55bEX1qCRffcRqQct7n01+8bQzkCwqe9j9Y0mTUoHmqT6a0id4IokpXyjRyaX6uNLxUp0otQLZi4I5a3943KkrHy2oWq3+u0QIzZqks1TQu357Q0UipWJf03EYncJG3r0iSMIrMSHKaVPVwE0cg09BBMrCWY0e/WgYWNnOsNMQz+D+KHD4hE0B8mYtd3BRb1/LR1+L43PxczLnQFKQcyQVCUEoSs1SOYhOYsomqmtQRwiEqQ5JZQA93qP+dotwmIUhSlJUeZKkkhRBUlQykE039esW5iBsNjVZUAqKkIUklIUUuB1FQ2Yn3aOw4ZJQjDO4PieOAfGCHMtWVGbmAKSQTV/KL2HIT5CQCHNRWlHu49GMGYKQQkEMwPlLPd613N31NYXZbAU4pQArU6ga06ahz79IEwc3mUou4ScvU0v+36RdxCSEk5nZi5IYaAZRoxgbCy+RZIYigN6FrDU9oSGgCaKllU9R3sIyHWF4HMWhKglDEOHmJSfbPGQqYqC8bKUVgAUYAP16N1Ft4iUKCVF6OEtXM7/YNHQKl52CqbuTr62o0YjhyRQ2cKGxLmp7GsR5EFnPYcjPzDVmrXSvqItTPyq9e8HL4YMxLbDb7RRNwZBoLV3e5P8AzBaALROIVnLWF2Ftx3gvh/HfDmpa9Qd6gs+hDtQ7aQkOAmTDUkM4pox31rt/uGWE4H5S5UO5DObs+lPrDi83YqG/8OcQAUzCrJmJFDc3LCruR3hdxTCqQAHdLC7gjUMGZ/Umh3i3+JkyFFDuokOApYBFWetTr7QtncUVMWQpLpZkgEsSG5r2b8EaykqoCWH4iRMzpUSWajPlYhSeortvSCMdjB4ZYuSAUncH+praUJhVPyE0/lqYqYVFtfx4wzkhkj/xDB1HchnFYyesANp015YJPuQ41AqKdoUYma4Ubn8FIxPMcpcDagAF99REJ5V5UlxUk2podfaGl8jLMBJSRV3+73bpe0NcJhMpDA3TXrX9NekJeG44AB3uPx9BfTaOnwXEUKDnSldCKezGIm2mDdGpODbM7MaZa0PTvr3iK+H1BZwK1oT0b0+sXjFgszF/WuloxWJLMzVsde0Q+QXYC/6cRQsHoX9TYmwH2g2Rw8MwJIUBX0aN5MxCgzv6t+d4u8cBxbrE+Vh2ZmHwmUgOS1PS59XLwLiMEjnoeZ3et73eLAou+gaLFKzFmHf/AJfWJ8jDsxFhuGKBVrS5rtTrrXvF03g2ZedIvsXZz9qfWGyVBILVLBmHuDqRtGsLjEr8rJIuOpuBDXIw7CpPBKKcmp6vcPawo/qTGsTwrKjygVIL7aNT8eHq5iUhmr7ikaJSWzVH1zOQXb3g8rH2OeRwpRNAAAXrT5GZ9j+sESMCQEjUW+jA7EMBDZSBW1xqWpe/WIJVzW2J9XcfSF5GT2Fs/DgqLAsW7OGr9R7wHiMGpySmimanl/aHxkJqdLNEPABGlvrpFeVh2EEvCKq6spCSW7MPUs59OsESJZSUBIzbtUnat2DD6w0mYVOU0uKjsK/vFCcLlo1C1qWoHOt4HyWFinGSyhWZCA1AygaVuHoCP1ihMlSgFKLOokEpdmt61BYUh9koWNG36tSBv4d2NhVtxUn7/mzXIHYCSUi/1SQezAUjIZHEkUyg9S361jIz8iDsHiQ2oI6aPofb/YilqA9RTXp9hSJJUzdGFW039Y2JaqA6+3b2MR2AoRibgxMqF2AB2ariJYjg+a7s1ahz7jvAcr4eyliAQXqEpSoXYOVP6bRtCpaGkbVjkS1Byz2LU/LQYrFpLKCgbtXeIy/hXDLUTNVlNCHUzgcpVyny0oXaxrEJ3AsPIUUCXOLDSapjR7+VqakVBY77Lg7K7Go2c3xjCqXNJFT0237tBE5SzyJFG1aGyOCzmzy8uXKAMyszNuos5P3eMlfDuIU5CSTd0gENWoDg3vA4SXoKYoKWdxmpc60b/cU4nM3LlG6k1JtQnuKx0KfhzEBIBQTVgFZUEk6B1OabQq4lLyEy1jLuNQdAW7wZW0Asw7UFSQ961brSsWTsSRRxqD22+ukamSzlcMdPz80i/B4VCyCstexr3/NoHKsgLROy0OrGws1K6wywU10uC4JZyGH/ADDOdgJQILBRDMxsBakTQJYNgB+u/eM5ct+hG8O7NylO9m+grp6xaJjmrlwKa/n+41LykUVrZwKan0a+kVTZTMQtKQ1KvoWFOsRdiYYheUVBtrtv9YrTOCnCSAemzXvq3sYxeLQzFWjdT2/DAhmIfMFf3EHXRywoL+8TQglM8pDWGpOr/gjcjEgrNA1NtH11hJNx+ZQCqpfStNRa/pBeGSyizuDQEjsSddCftD6jofTZADvbTt1/cRTKlqFGYAE0sRfX1/eIoJLBwp6NoOu4/aL1FQBDAjo5fu5/Qs3WIqhFc2ZW4BO2jhq/tEsMaNWg9Xev/HWBMRN5nZm7ftpWKcKoip+Z6bHT0MKh0MBMq4bXr1f9Y0J6av7gHtvAc9VWBDD6uX9misJJq7MRY030goVDWXOcj9PT6xcQCbfnUfrAGHw4d0qboSB00t6xeiZezDsfQQkBamcC9vtEUzhXbQa6VEA4vF31O9aEtXppbaKJWPVm0LkA0FSzUHX8I1urEMpwDECg+3rASlBthQP9jBCJiVXZIZyLjq5PteMxJGVqOO1BTb9YmqHQuMw/0v6RkWqSgGpY7Mf0EZBgVINlqfVoL5RatSD3FP0eFiMQHvWn1rE8LizkHUqNeqiX+sZ5GGzsVzWH56wSjFpAN9qsIAZCr3u+ntEFYhuRLmwJBLdBvFRxoBngMQFqDAEBjQDSkOfDCksUhQG6cxbqFCukclh8SZRJvXSlaAt7Q84bxpKwKOoOLVHQMH2j0Px+VLZQyVw+S2XwpTkEP4SBym9g7dOsEy8DLCwRLlg2BypfmvVtdd4ETMVlcOX6rqNLu2u3rF07EpS2YXIFW5iQaO4329Y7lTyMhxbByVMib4amGcJKEqF2CwK2Jb1gCZ8LSFpDoTZwwKSxsd4cmXmNhS9Cfv8A7ERC0GqQA/8AaQPVJB+0FAcdO+HZKVZRInNcKyKy0Dhi+4uf9xV/0IKohSwbALlrD+qhX6x24ZVy51IbTqBSIrl7Cji7J061d2212iXCL9Ds4RXwpNCvlZ9SU2/7SfV41iPh6chgz5wz+GV5Vd6t/wCNhcPHbzEJJZQFKgEOxHzB6PasWGQDS7X6d9u0R4YBZ5pjeDYkBsqg4uJQTpU/zFPX8ECycItK0IQiYUlSQXSFqSKn5DUFmbzAO2kemTMBLoSkpZ7Ky37XtAvE+HhSAEDOQQoJLVZnuCxY0MTLiXoq8nGT+GJQt8yMjuAFZiKA5XFCQxS4d8pNLQs4ilw6a7B76069HjocRKHlXLUlRzUSM0tQoUpQcySFMFO7FxfmgnA8ECpavDbnfMmYwWDtlmJyvbd9Iw8ErCkcbhMNMSASCSRcAkBydbenT0hrh5ykgcoFnUWPVqBveDFcEVmKVFSg7MQKHYgNa1IJk8BoElCkoJoEEjqoDcskm+msU+MJdawL5vEmYJrRyRdqk/naBE8WmAkqTlGzHTaHs34dlBR8OYAWu5cBVKMGpTWj6RuX8ArCfFmFWVrOEvYBlEEAa9dNYy8RnQgTxwvUO9gdKir2e7Q2lzQwolwK2d/2t+GGy/hRKKoUj+0E5XbrqS9Xb7wp4hg56GBSnLskuXPala+3SMmhkVS1HmYB9L/b0PrFslAAHboB6uKf6gZCVE1PRhzfp0i+WS9jStQz/sL1iWqFYShZy7Fi5vTVu8Uzp1Ht6ndtav8Am7UTVm1dy1AAOp2+7QHilvclhYCg9Xqd4miS6diipgEht/pU2voNYGnYkIL0KhbbVzfSu5J2hPicVMJZAUnu4iuYSFVVlYfTL+xoI0URjUcQUs5Tozklmq7FLVLe3pBquLMMws62cDUhjXRr9jHNSsYHZiWHamr+lH69KlIwJV5nAL0D0SVHo+v26RXWh0Pk8VJDgOOiiB6NGQvXw0vSYpI2AP4+saiLiRQSueo8xINSRtdmqLAJEVIxRcgvuSX/AC8FTkuM1gHd2NtA5/SBkYkkqQoSykg3UnMDo3z+h61iUm/RSQZhMYpI5h7U6aft6xecQtZZAc+w13t6wJgMCS3PkHU3NSaDVins3WOk4fwgf1BTFqhID305mq79Pfoh+O28joXYPATCR4wbYJdSiDqGo3WHvDOBSaq50Ksa81HIIBp9GjUrEBKlqJ5B/WModx5XIB9Q/UWgnFY1GVKkZSxLl2PSiiB7x2x44R0ikg6RhMtEzFEVFS6r06a/06xudLUS6SCaXeqSapocv0jeBK1pAOVBYMHCnezfTcHpFJVM8cIoJYBeqSX0caW2rGoBBkTMoACK9VH9xpGpUgpbMcpoGUXBuzZmEEKCkjcu/K5e2uj+0LeJcX8Kq5RZySU26FwfQvAIKxuPTKlqmKW6RfLcGzBjVzA+Ax8ucjxJb5GfNatXSpJJ1ewYNQwDwviacUjMoS0qcoKZmU2GYDMwoQ5ZjY7Rfw/hiENlSgVU+QlQLkf1B00ANWHLCsYTJJYlwUmgyH3NSU6WHXtEky2KiVLv5qBNaO9A/TSJApBcIAVVjlUAXqWUAdtdqRVMwSZyCZiQok60ta1VDvAAp4bxpc2etJSrKCalLW0UF0sQdPV4MEqZ4oWkJXlBosWBo7pFVMNSG3guRhkyxTLfQNswDl2iX8aUqoHHQkU3ciFQ7CJOFkrBzyk5tyMxftYtoXeKZvC8rKRLAFQCAQw1Fe1rQFO4outFAA1KiAGHepc6iNjFTWqsN7j0r0+8AglfDFKGbIzX0B9TaKcJwgpW6QoqLAqCiLlzR2cBKU1HaIDiKmUcualGcCn59DDThfGpZAzukl9bEb6tTbSEMClcLSlRUpDVNDY1Jr0r9TBGBSszMyiaiz3fpsIKTxaSpZmLnDKKhAQTXdzrUxLF/EEmRJM4MvKk5XUASdA16qB2sYmhULuL8GKVGYc6gatoNq3A6C7xz8/jZHnCiCGFO/q3tpEuE/8A1EViyqUr+WtRJA8yTqWzVSAdLaiIKmry5gHAq5Fm3pUuG1tGMuKMhuNEU4uUvVL/ANKnfvqR0vFUrwUpUtYUwBLVcbOdAWMQ/jFHY6s92FLh3o8UzJxCXKS1X+g7v0EZvg+wSKcemVZL5SAxep1FxuB7DpA2J4WlYBBZRFA4fZwHqO2/SCJygR5QAwA0L7EPf6U1gVaiEguzav8AvT8EQ+CtE9UD4tH8OtKVNmtqSAaV0NC9I57H4QK58yQCfKDVnswjo18RWxfmB1ISqlrKFB6esL5+WYGJQ1mYJAHQNQ+v+hcbTHQJhsKvKlSHajkDV7VNnt62hphpLA5sxNAXL/mtv0gNMzIAkFku4Dg1PYvpf6xGZipgBqTW+17fjwpQkxdWOQkagn1H7RkLpDZQ/iP6enzbRkZeMihoJMoKaYtZDF0gdRXob/giz+FRNWkBAagBBr/iAeUn1O8FKwZqUqIchiwVRhQ7jrbvGjh0zAXDmxUFFKAGfMASwOmpuY9JcaRoFYfAeEkZpYCqC4VRzuGsfwCLsSlQSS9BVSihKiBfkUFMVP8AKbPVgIoXKWtKRnUo0IBCSAkA5Q7Vem28SweOyOnIUp+bKpBaoYFmqSbgCv00AVnhU7FKzrCgh2R4hJCUl2LuRXd61jt+B/C+VKUFikIAJLEk72oz+1Io4FOw6SStCVTKc6hnKQbV0tf00jreH45KgSFoITQsBT/J7QFOXoHl8NfkUlgLEF2arh7Wg2fgkltS1+3WJzuIBCqlju1BSj/ginGcUoE1CrafWCyQf+CS/L7X/PeF+OlqIUC2Ri+hAYu+g+jwdhZ2ckP3Y/f9oKVw6+UmorzPTY9OkFhRxvC/hlH8xlcmZKg4dTg0ZqMymNbNaH0vCpQdSlmA671qz1b0h1g+HoAoPcv+GK8VLQgMzjsYVjYJLQg00IY06NQaekXYrh0pQ86jVxRLDoHalBR4H/6mh6KANA2sB8Q+IMLLSVKWKM+UZiASz7Nr+8MQRJwCVkjatQpJ7uzN2JgDE4C5llZIuCGfsQxLekTxPHUhOWWFl7MgkVb1asKJ3EJywPDUGSWUArK5F03IItca9xAFGzOUCQoPqGLAA2vURTOnDxGd1XYMSXdiSA7Fum7xRiF+IoJUCSktQAlVfK55jXbSJBQFEjms9rf1MzO1rwAVLn2BSQXuS47DKKHZ4szhiQWOl/w/vFajlGW4FSS7l6mxv+bRWpASHLIF8yizmuoD7wgI4uXmIJzOmrhWUVoQoPZmFQdo0tyln6sfRwRb0PWIzJ675QQau7EBmZu/b9I2VpUOZLPuTRxRy1H/AFgAGThpYdkoTryMGIcBVNR7GKETJ8sKSmaSKqCFBQGajKDFgT30EXqAKW5gxckJSxahGZ/RnMQOITl+bXf1sWbR4hpM0jJxdibHY/FgOEgKdyCAQ9SCCaBxoe20J/4zFk5gnIa+VSUn1dX0MdR4VjLO97as7E9tfq8LuLcLTNSM6ACNQAkkagK11p3hdTRc3sN4UJq5RXPQqW1BNGUCvy8lFE9A/wBo2oKqXNaBVAO7/MDuxvpCfASJuFIXhySDRSCKKFOVQsu96HWL/iHHDlmS5kxAUWmoQtSShYDupFHdOpFcpO8U1gybtlwIJZQFQ7mjMf7QeoDdIqyJU7h/TV7UY23g5eAJBUlQmJYHMggqUWAVypbKak5SKVuLLZ8xTUYjQFgdntENUIkuSkBxS4CfM+lRp76xUQgFwW6ANTqHb2+kSRNJSQks7ByA42IP06vFaUJBYh/UJej06dokAWYzlvomn3MZE0yCdW9HjIkDpikBIAqATzqOr/LUEnY1H0g/CzlpmADMrxSC/lJLPykMmwfoHvHN4vDpUy151E1LKDdcrgkAdS8TGShTLSpg1SqYkvZR+VgKVIF+hje6JOmmy0yTlMy5UpTKQlR6kkZSaG7abRTITJJfKhQLBLPmOpNwreoTXQNWAZeNmMEZgXdQRLKcgQCUlkgN8r+ba71O8UryqKgCsJowSVDQpbvWh1FdLsCU7DoSHQCA9iVHKa1dnAaj0g/BcUmIqgKXV2cFKna+W+z96wPMxHKM5ZBZgAFHSqiR1AYW6xNSJQSy1pUsnlSSX2DDtsnWHgaTYRO4vNzPMPhgPRDkv/Scyh71hjgOJZ2Cw1HUonzV73qNBHOnBgzPKCl6ZgzOdmB02gjE4jw0HIA7EBRBcf4uYlFNNOmN+I/EaJM1KUr5TRWwJo5P699q1YX4ply1kKUorJILkBKR0rWPP8ViCtTnWG+KnmRNzBCVLyJyukKD5Q5Y0JBf6Qv4Lj1/cdTjuPYiXlQhQSVnmW+coSwLgWcvc2a2sFzOOSgBKC1TFtUqzVOtVVUd44+XMnYhaV+GvxKp5SmUAA3mCgxcanYu8OJGEnBsy2V6KF7DQ0hRV5IbWkGy+GGYoqK1JFwGa1KuB9tXieM+H5apS0qJIVVIHKxemVr9A19IjKUEJKjRhmUXyjWrqHSOe478ZJWTIkKzTapKgeVCbKIJAqK8xoPvo6JTyLPiH4mmypP8JLmOlBKVLF7/APxguaDUjWgoK3fAWOUuWqUSCyuUG3MCS508n3vHL4fhCppLkJDijhyLcors0dH8M4DwlzAjmDagPQhSbsAc1dbRjG7N5zTX2dYiUJIAXchydSwYl70a0BHiyGXzOCOUcxJURarg940oqmOFpLElv7S1QRcaVA09YBmcNymjKTcBgXI9QQfVqRo79GAVh8clQACFHolTudmqPSIqUF3lKe4UQUs2xSY2EnNmfIamygbVrsR3iOOxRS4C3s7kFLGo8guaD/mAAcqVmoVCnzENX/KrV1jc2c1KlrhklO5FCPpBH8WVB+YuPQHrR37QKvMFAlQ8wa+n+MIKIIxYJOW4ObUNoX9H3iKpgBTlADgkkllXuHqXf6RbOnFThSQxO96/1JYlvr1eIY1ICAWp5DuAbil336wgNBIIIAcEXYUVcVA+8aQXLEEXFqkaqH4BFEqSQSkpZKi4YAu1nFAdmFYgtZSkFWYMTl+XWyQ5G2g2gAkrmzJFPTM+xY0zX7QPOweYgs6khgpiruDm0p/zaDJWKSoKSotNZwQB6dLaxLDzQR/StrhQKVdTQaeo3hgI5fBxLVnQoy1DQZiMwtrQ9idIsxuKKyVLlkKq5SRlUf6mJCknehB6atZ8ujkgAVOUgkV1SmrdS8BjDgh2oe/oxrQwsA7A0SugULgpLuGq5Ar7XgdErUXDlvm7WrDFEgqBKAkEOz3Gr1rcXJirFGrMaEOpILuaVcn3iHEAMKWPnI6FQBHcExuDEjqr0Ab0dcZC6jLpMtCksFKCbkCUol/6RUcqalyrsIJkhS1lSlBaaUZN2PyIXkcirrPpSAVqVNNSqYGoUoWoVagC1N69zBsqU2RyVk2yoASAnzA0YAA1PXS8aCL0TyhPIEJYgORXMaA5hej0az7UKwWEmKOYKKwr50DKKC1NneogGTipSlBOUEpU4RKSFrLuSpaxRw1rNs1COOYuZJkLVlyZqJGYK5lGpTWhAeiX0JirELJnFs8yepCXlpSlmNWTNQSr1Z+zbQ64Thwta1nKyZacpNSc1X9g3qY5v4TnpEwoUAfEBQHZnPcgMWb1bWH/AMMqIExCh5VBs1CADlr7pEKOcmzaSpFk3Hzc+bKz8xYsS71c2taNzsUmY5Y5kgBmDMN3qbb6CJzEFOMWgh/5YVlFVVXZySx5nelNhGk4EE0QUf2nmF6uV7jp6b1kyE38KhRASVP1Djs14aeMDOlLSCo5G5bPSpa2sXTcElGoSevMKWdIL+3tAXBpWRS3SiYcwOcKUCGflANO+u40hCOtxypcxIKAEFQQCEDKynIBLVPmFb/rUcMQAp3JygXT3DOWIr9bQMicJoKQWUJcxIc/MkpKL9GpDUDMErShBCgDTzMQ7MAATUX2iYyzQCLi+BWuWp8hGVQIcksqjMTW9C5ZrVjk/hz4MW6lLSWIoPXUgZdNzVtY9HKEp8zJJIDWPSj/AGjWNwHIXSwI8yW+qt+n7RbQCGZwZKE2UmtwGqWBzHrdz76RHh+ClobK8sizh661LgD8rF4xE2WElM1Sw7c4zHmozUYu9A56GGU1MpST5QL09Hd2Ka3BDViW6GJF4QTZyv5ijlFyKkurykjTpeK/49IYLIIVQKL72OxI13hhN4dygIOVBdgCGq9gMyddjaOX+KJhQkIcHL8rMRQUDEg0qwNNoiUqVoqKt0P04mycxKS4FzcWBA2PSADgy5S/lynMQqqKskhmDQu4DxJ5RQps1wXAzDq9Cepi/ETQ4SpRAbVZSkP2zJft6wvJFm7/ABuRevsbGchac4WkEXGQCvZ/q8UzMwBAAVQl0qKTpTmoH2MDGcjKEiYktQATUORYChgPifFTJCCpJUGPzOkvoVJ29IuTpWZRg26oIVOoHZTaL5T9aG+neI4jmqM2Z9WYbO1/aFeA+JZYX5VIe4BzpPcGsO8OZcwZkhB3KQCGvtTsTExlY58UobKzigoWIURXX/Y7PEPBUSRR71D+gBLHuNoKXhxUgJV2dJbYNSIzFHI6SGFGJS7Nsb+3rFmQMkMSKZnoa5QdSySfrGpKgCQyVk2ZhU2ore+8SngpSBZLOQS5Ym9L+8BTJQSA5CiKhhlbY1NR9YAJ4gq5Sc2YUYuFJPu7MdKe8CpnKSSQo3qQzF7uKfR4OmqKkZn+x/WldImhS0o8yVK1J1GxJLxNAAZiFAliDbMNOy6H3EZOSUgqDXuwbdqFhGwglbrqFE8qSQlz1FLxUfElFWQAAu3Np7AQmgLE44NVEt+6j9qRkBGeNUB9aD9BGRNjDs4mEeJOoknkBZVNKBqnpb3g2dMQEgeGVrW11K8r0BqdBQbAdYDE7MCM4IBflGVO+UMXPa9INkc5CiXUkZbEgUBYkBk3vd/WNkSWYOaQQU/y0oW+TDjNV65yaPagJpSka4ngzMlrSyAFZSVrXmUGrW7V0DfSIzJiUgBSfDchzmFAHoAnUv8AL69IoKS7JCypkhb+UAEg8z6g6u+hg+gOTliciY4CVBHMzgppuxb0N46/4Xxk1Sps9a0upglIqzqJuKBgwa/RrruOcPzy0iV4alJACgAXoCGZQbTWtIY/DWBmy5HPLa6kKBAA6EAMBcuC5giqwBXKx3h4pallyGFyeR00JVzFk63cCOhx2PSyQAhSJhypdbA0B2IEcD8UYZUucJmYKTNchQcVFCljUaX6QtOIKkgOWBcB6AxLk4mySkkerJwygCMwLfKk5wkNlYqV27xQJC3BISWrZsyf6fNfUGEnAOKeJJyqAK0JJS4oe7hnBVfreHonufDC1JVqrkDWowuenv102jJqnQMvCkzgQfOmh7aH6UhvgMUBJZgsh01LChKflFnEL5bDKSXVKUym9nF3BDfhgPC41Ilh5gDF2oakksQT1fsI5+KX6mmQhwrFpUClIzZWyguEPcZXU/sBrq4gXC8QWFKWpZb+0uhthW/eA/8AqU1QeWkAKIAUpYJqSzbkbCDhIQhDLcJYOpQYev6nrHQUXS8WibmyoUhKgFlRAYk3yg6/jRXw/hKpRKkzFTgoW8pS1Ro9f8hu1XjeJlJSkJSQGsm2yaFqBztdoCkEhOVSmLAirZtWBJrYm72iWq0BGcVDEBSgpOZIDBIIPNfMzagOa6RXxfDyZrEg1UEk20uwAuYkviE6XOIylQbyqYZSQaknuX0gadiTOUOWWA7rFtiNy5D1EZtXtFRbQsxXA8qFAObEKrTo4pVxQj2hJxJKpYYTFJIulXKPQhTHS7O4vHR4hYSoOAGBo5UNw5LEB/mG4iOKw6CkeIkKSdEqIHuQGZ7d4T44nVH8nkSq7OHXxCamhJ6Zqg9neMTxZY1bsGfQu14YcUwP/wAi5SQJaWJSagA0rpcXvCYyO6T1qPcV+8TQvLYV/wBQJDW7UjScQAxSSlQ1ECGUoVuNxUerW9YiFwsopTTOpw3E54SFulYapBqALufMPqOkNJHGETk2IUL3UaW1qO0cdhOIqQ+VRANCNC4aogzh89lZk1apH6iKTJcEzqVzip+dqPZgez0eBVTCv5w7fOznoDF8taZideo39r/l4gvCZHMs6PlKQadRUf8AcKdjSKaZg1RbJxJy+cOKELKiXH+KKepbrGKTyk5qkO3MX7HSF6Jv9Qy+jj6GkWSzVgcwOiVF/wD2h3ZAdIxC8hexHmofo7+sUy5CNFLFNcrP7AGAcQGUwUSR8qgEke8BrCyosUjo4H+jCbGFrl1LAHrljIE/j0ihQCda/tGRIWOMFxFUw8yFHK2gSWAppeos3aCEuSsNlUK85J5XchKU0zd7NraK5awsOlXhN5uVk9B5zXoD7QbgOFIFQpS3Ucy9hrU2LO+96xpGXom0UqwczO8sJSSA+aYk5qWuGH9rb6QfI4dNWkGYpCVJqFeICoH+xIDCpGsRwwm1IRlSeRwSQa0UAksKWY6QTi8QhWUzRbmyls2UB8xY1sCxcesWqYWWYSYUg283MsAJztRmQRuXPQPmic4ibM51eVTpDhq2CgnzXN39LRXNWxRLCkpUoZnBYqRtLzCp61YbRrES6BKQpmIv0cghmdn3NGuYq8WIVfFmDE2XlAzzAzZQSAdnZg40faPPpcxixj0CfMSEqzcuQgoQK5g1DoHsfeOGx6QVrUgcrvSrP1HWMpU8lxdB/DscUkVIYuCND+2kdfwnj8upWlLkB9qWUljQbjS9refyJpDGz1HXtDzh89AaYACU+dB1Gqk7H8qIUZUa0pI7bHrTmStCwVP8pqQzttZ+rPvEpvCwhJmAOhQGZXmy0AJUOnTvekJ5EpEqbLWCVYcssEVyVY0Og+npHR4WXlzFKqKJBU7B0OAaWBSwcHfSJcan2XswcaBE4dYmINApIpzApy8yQZdLl79CIydKSsEKyKGauYlnooea+mrRd/AjPYDM5KQ6f5gGYLDMASEEOlndIZ6qFxs5cpZUWAmHMNGWEpSAavUBn3MbJ3sRuXNQl8y8wbLlOYKASSWBNxWnYRThJKVc4DhfMTlykKrbvRxuCxjfGlTFtlZXKTU1LNQb6NVvUB6OHqXLWOQAKqpIUyQ9cwBGanQV6NB7GXSOIEOkJeYgsRyqDXLFX09awTip0tUsKCVS1JNAAl0uasQ1O/W14T8UxX8zPLIc0LDl7qc5nb13sBB+BxiZqKqSgCilOcr9CQB+XMHVN/YAeMwpU60gLCwlj4gDKrUhbXDezG8KsYFqT5cotmIIGYXAV5TBuKwMgLceUKv4hOYEV8rqFu1YPw2eWMqArIwZObMnZnYn0NIjqykxdg8KUy1I8UpSu5SlB9lBRAHo94WY/hoBbIjMGcgtnR/UMxzZqaenXo5WGUHWomWWYJSq3cW/LRtfDM1VZFOa5k19CKi23rBWAs4bEYRCF1zJaxF+hBBirEcPCqpUF7kjKX6BIc+ojs8VhUqSUTCRolakindQuDau0KEypkpQcs1lJLoI75Sx7xPUdnN4jha0AEpWh9FpIcbin6RQFKQduoND6x28zGePyzWUnVSQotV6hB+vSFXE+FpDKlzQQaUDAU1HXsIHFFKbQDgeIEAjOaCg+Wzl9X9RD7C8QCgHodxvvQv+awqweBAVlUDmNszZXHpUdHEHqwCiaJStI1ShSRbQkmn+JgVoiUmyzE4FSqpCFCurHsRa+zdhFCcKn5z4aj8qqP8A4k0PaB5vBJhJyqUOmYN7j9RBcrgeIycq5quhQG+qYFTZNm5nDswzC6aMqrjoR9oDnSiQAmrbZXH6mGWDV4dJgWhZLgkED/2AAtsNoIxuA8QCYkgkh7D3GvppGTl1dPQznFSV/wBbd2B9oyGSsQQWOX6j6UjIv/Y6DFYYqYg1DZTRiSGYA0A683YQYJOckLUUpSli5IS17Jc13UQ/S0CrkLCixCU5QX6tfoI346ZTBRzBQrrtU7jX0tGkHaskLwMxaSJgBdb5WJSlKQK6aU8sNVKTNHlJUVZVZQETXKSpyAMkwNVyHrcQiwU0eIMrJlKTlIS5URUBa0ny3LGhNYkieqWSospyAVEkkFIKcyTQdgGqNYdIYevHSkKlpSFTg6sxAGZDs6kIUaqOSuTlpUl4lh8UJSiZgE5KlApSxygNlyvlcJNSA1Kg2crZq5aTmR4qlBTlTtzMciOWiS5BLEehhvw+eVD+blchltQF7BTG+6hcXe8ZVK7QUW4OfLTlVkQxVlSFAKKkqJCKqrbXbu8UcRk+NWpzOlICeUjo2jfeD+ISJT5iBlYgAUCSRo1gAos2+sRRMNw2YiwsBfKCPvqY0g7VCPO+L4WZImKZslCZagCAmw5VC1KKHu8CS5qSCpBKS1UirdQXfL3cjV7x3+MlCYSFJIXuU27E2EcXxHhvhLKgci3oFp5Vj+1QdJobE9OkEoVoalQ0+HuL/wD4ll0HyvobZT0I9I6Dg89MvPhl+UtMlKpzM7yy9HYn2EcFjR4RSoCi3IGoIopCuqT7gg6w2wvH5c6WJa/5cxLGWt6ZhZ9rNtBF9gbs9C4SM0x3Yh1XdkitXaEnElEoWp2GUAEh0kKUWzJAqGvtQxfw3iebDpUbzACpgWa/Vnv2FIoxk/NyqACWdwW1Yg6kEF3uIp5EiuRjChKZaxlJS2dJcFqAAl2NLGjfTWLkTiihSshlJPlLVcMaOzVDdohimMoy2KlCprzO96MHIJ94vXiMwzDmDMCLhjpAMSY5SzRQmVGqQTm2CwRTah7RPhuFIJUiatm5wkKCg1s6W03Dimjw0mL5XuC1hV/zeA5fCkljzE0USkBDOWGYF6+xoYjq7tDLjhpYPiJSqYf6kgEA7kJb0cRd/AoUAohalEFwSUkPYgEsbblqPuI4LCNMK1AggMk1RemrA31EHpkqCiE5ZwZyGyTRtVLBdtHP3iW2toVi/JMIoo7BJLKLhqFylergOb0jZxEwFikVsVVBpXKUgihehG1oZIMpYKKJUW5JoWBSjcwIfqRF0/h6QCJlQR5SSCP8FgVGvM42EQpdtCsWYKaUFWWZlXYpmcoUS/LmrLrRqi1oZKWhiJmGyuz8oTm6gyyUHdwRGS8Gsg+GtU0MxSQlRP8AnKm3bdKj2EZgsahBKMksVZQQVysu+aWoMm1wk94TbsQunYDCGqUzEAhwoLCk/wDs7Hs2sV4rB+GkcxKSzKvm3SSlx9HpDiavDLcKSEG5zAgGtDmSUqN9XvaAsZ8NSlIZAKCN1PKP/dkJCu7ekJzS3gaYAhCDmBCChnDEJINCWFt6kn0iSuGpoBMUaCpUKXZJFvR+xhViuHzpYSlWbw0l8yD4iQNeaWVMLUUBFE6Uc3iFJWglqFZFqFLEpd9ASR6w0/hjDRwyaiZrlq+XmCS5Y8vMBbSCBxFclVSlYFT8i3/ta/qDC2TxAhTZMwSOVQE1+xIU+sNsVxqZ4aUmQJpVvnUB3JBI7GE87Vks1isaqYnMmWZoNSAQFAdUmiu4inAzsz5VFI1StJGVWlDobH3BpGpSyE5hLXIJ0lqWx9CwAi6ZxJK2C0qToXlkpPUsaHqljGPJL5E2WCTKVVSGJu4LvGQQnI1FSyOk7KPYhxGRy9n8sdsTYqUc9SVBgyaDy0JXWz94HUEJDAhZU3IigJ9HLdHPpEZ0wOc5Bl3UrKATqEqI0eyRGxigs0TlSzpYMotSgT/xHrxVKignCYTKoqVR6BJSBWzh6ClN/tEMWpSzkSQB5QEgqJDGoslmoT1iuUVKAehPyu5bdRLgdgHgjCTPCUSnOFG6WcnUkvcdOkNoYRwzAFAKQApSSGLlnOgoADvDadgkuFJzOGJr9xZq36wJgsSlRQuhQpQCk15XJCh2Z6/vBgT4QcqfK4SXcOSwIawDE0DUF3ECktCIKUpJWC9CCoMbAsa2diaRWviMuWsup0GuUVV1NBRVt4jxHGL8NJyBsuU2dmvmSdNmOtopmcNQtpjkg+YZih+WjdCS71sLalfqHWB/gZ0ueAZKxMTYpVVQN6AM9xo94o4vw1ExJBSlWgAcEPYFK2qDWheEEvDolkUfKXdSlF1FtmSTQe0Pzj5imJJzUAICspOhUR8psdqRM7iSc4vgpCFyMgWkVR4iSQkhIyuQaJNRViMya0hHx7gYkCWoylATJaVEOwQvmSqXUHVBI6ER3WBxkwLmJsosCMwUeW4Gaigz36dYH4jNCwjlylKSAnYlalHMH6mttYx43cv5AH4XikeBLaaXKQGBLinzWOjW9IJmYWp5gSmtwX7da79YDPDxQh3FabM3Sl6dTA+M4guSUzAM4epy20ANd23HvHRNNKwGkuU5yLGVxrRn1r9j7gxCfglS3QRlbUWA0I/qeKcJixMlJmEh08rMCyXIBD09xrE5PFM5CZhUUMwXyug7gAlKkKO1nekYrkaf6kCIIQsBWYpUaVPKO1yBG/DC0PUMzlJYj1brdm6xZNmhJUmpy1ql36AMauGaNkguVVBuKtbY0bpHTvQymSliHWpTWdSSRpqWI9AYLCF3BGtwz/8AjGglKS6S1KAVHsaRd/HgJ5pQVpyhSF+lwRCtr0ICxeLmEcySP7ktNHYghyPQwDhvjMgFE2XmSk5gUKKFNQEoCqEPUhx1tDzDeGpTJzJzaEAeymUCe4+8UzeBoWcs2ZmKasQlKwai4KSKaZYynCLzQizhfFkTilUlUtTEkCsqckgM0xIUyh1GYd4I41jEobx5NFOBMYKSQw1SlJcFwwZVA4MJsb8IS2CkLMtYqlSkkVr84vfbsRF8/i+MwstCZkozpSpafEoogqY5sswOlxpYjR7Rz3T3f/RgUtDEEEKF2HMDRzlSXzAf2Mq7oDQXIxuIHNLyTkDWTMUlQGxC3IazFojJw3jIC8OqTNEwn+WpAQvMBRKihk5x2I1BDwjx2K/mHxUrkTgwCgCD1zFwS+9T/cRDUrHR1KPipNSuTNB/qSBm2PPLIf2MCSuKSFKUULSCb+IHf+2YHc+pLaAGOdEzEJIUmfmD/Mb/APcsH7xPimPXLYzCmYFB0ZpcmYDY+ZI0qksq4iHBesCoeTMFLWHyFBJ88lZXL/8A6JPQhXYQtxfApxByzVLFxmUpCgOhJyHapBjXB+PZiEgFFQB4a1DQm0wqa3ykXg6ZMQ5WpaubzBfKvuxLv1BrqNYltxEJBwWYggGROmHXMJhH/oR+sEf/AGws1KFIfRl/dRhslOROYzEhFObKVK3pRvvBkvCylILLUpZFgsILGxyrLD2F7RS5Ex0cqrgChov2R/8AtGR0ieCMKJT65if/AFp7RuF3+gOfwNZherMz1a9otAeaHrXXtGRkd6GZNpNmtRmb/wACYVTJysyqm6dd7xuMgloEN+AzSSoEkjK9S9QlTR0k9A8GXS5W/Xkl33uYyMjCH+aBnN+Icig5Z1UenlMNZPmUNMiKaaRkZHT7Q1ojPDKU35SGfBFEEB6eIzaNlTSMjIz5iSnjSinFLylvLanyp2gXhswqkuSScyrl7LLRkZHPw7X9+QWgtQofzaKeJIHh2FRWMjI7mBzaFFMuc1GykNRiSl2jXw6pzMSag3Ghqq41jIyOTk1/fsY1nrLSg5Zj9EED6QXIu2kZGRtw6Bk0XVGS1HMe5jcZGzEjeV0kmp/2IpxgzYaa9ctA9WGUlhsHjIyE9CAEF0oBqMop6Q4noCJsgIGQGWHy0fkBq0bjI5fydDQv4qcqcwooySokUJUmehKVE6kBRAOgJ3h38SpCsFIWrmUSkFRqWILhzWMjI4uPaGcPLLYhhQG4FAb3jXEj/LljTxFfVCCfcxkZG8tjBsF5kdJiW6c0dNgeaWvNVlKAerB7B7RkZGc9kSI8KUc60vy5QW0d9rQQs/yUr+YEsr5rnW8ajIz/AHIUdiiTi1lIdaj6mMjIyNyj/9k=">
            <a:hlinkClick r:id="rId6"/>
          </p:cNvPr>
          <p:cNvSpPr>
            <a:spLocks noChangeAspect="1" noChangeArrowheads="1"/>
          </p:cNvSpPr>
          <p:nvPr/>
        </p:nvSpPr>
        <p:spPr bwMode="auto">
          <a:xfrm>
            <a:off x="155575"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2" name="Picture 14" descr="http://asqfish.files.wordpress.com/2012/04/salmon-swimming-upstream.jpg">
            <a:hlinkClick r:id="rId7"/>
          </p:cNvPr>
          <p:cNvPicPr>
            <a:picLocks noChangeAspect="1" noChangeArrowheads="1"/>
          </p:cNvPicPr>
          <p:nvPr/>
        </p:nvPicPr>
        <p:blipFill>
          <a:blip r:embed="rId8" cstate="print"/>
          <a:srcRect/>
          <a:stretch>
            <a:fillRect/>
          </a:stretch>
        </p:blipFill>
        <p:spPr bwMode="auto">
          <a:xfrm>
            <a:off x="0" y="4876800"/>
            <a:ext cx="2974321" cy="1981200"/>
          </a:xfrm>
          <a:prstGeom prst="rect">
            <a:avLst/>
          </a:prstGeom>
          <a:noFill/>
        </p:spPr>
      </p:pic>
      <p:pic>
        <p:nvPicPr>
          <p:cNvPr id="2064" name="Picture 16" descr="http://images2.layoutsparks.com/1/79211/monarch-butterfly-2-flower.jpg">
            <a:hlinkClick r:id="rId9"/>
          </p:cNvPr>
          <p:cNvPicPr>
            <a:picLocks noChangeAspect="1" noChangeArrowheads="1"/>
          </p:cNvPicPr>
          <p:nvPr/>
        </p:nvPicPr>
        <p:blipFill>
          <a:blip r:embed="rId10" cstate="print"/>
          <a:srcRect/>
          <a:stretch>
            <a:fillRect/>
          </a:stretch>
        </p:blipFill>
        <p:spPr bwMode="auto">
          <a:xfrm>
            <a:off x="1828800" y="4914900"/>
            <a:ext cx="2610497" cy="1943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fade">
                                      <p:cBhvr>
                                        <p:cTn id="31" dur="2000"/>
                                        <p:tgtEl>
                                          <p:spTgt spid="1945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459">
                                            <p:txEl>
                                              <p:pRg st="7" end="7"/>
                                            </p:txEl>
                                          </p:spTgt>
                                        </p:tgtEl>
                                        <p:attrNameLst>
                                          <p:attrName>style.visibility</p:attrName>
                                        </p:attrNameLst>
                                      </p:cBhvr>
                                      <p:to>
                                        <p:strVal val="visible"/>
                                      </p:to>
                                    </p:set>
                                    <p:animEffect transition="in" filter="fade">
                                      <p:cBhvr>
                                        <p:cTn id="36" dur="2000"/>
                                        <p:tgtEl>
                                          <p:spTgt spid="1945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459">
                                            <p:txEl>
                                              <p:pRg st="8" end="8"/>
                                            </p:txEl>
                                          </p:spTgt>
                                        </p:tgtEl>
                                        <p:attrNameLst>
                                          <p:attrName>style.visibility</p:attrName>
                                        </p:attrNameLst>
                                      </p:cBhvr>
                                      <p:to>
                                        <p:strVal val="visible"/>
                                      </p:to>
                                    </p:set>
                                    <p:animEffect transition="in" filter="fade">
                                      <p:cBhvr>
                                        <p:cTn id="41" dur="2000"/>
                                        <p:tgtEl>
                                          <p:spTgt spid="1945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459">
                                            <p:txEl>
                                              <p:pRg st="9" end="9"/>
                                            </p:txEl>
                                          </p:spTgt>
                                        </p:tgtEl>
                                        <p:attrNameLst>
                                          <p:attrName>style.visibility</p:attrName>
                                        </p:attrNameLst>
                                      </p:cBhvr>
                                      <p:to>
                                        <p:strVal val="visible"/>
                                      </p:to>
                                    </p:set>
                                    <p:animEffect transition="in" filter="fade">
                                      <p:cBhvr>
                                        <p:cTn id="46" dur="2000"/>
                                        <p:tgtEl>
                                          <p:spTgt spid="1945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459">
                                            <p:txEl>
                                              <p:pRg st="10" end="10"/>
                                            </p:txEl>
                                          </p:spTgt>
                                        </p:tgtEl>
                                        <p:attrNameLst>
                                          <p:attrName>style.visibility</p:attrName>
                                        </p:attrNameLst>
                                      </p:cBhvr>
                                      <p:to>
                                        <p:strVal val="visible"/>
                                      </p:to>
                                    </p:set>
                                    <p:animEffect transition="in" filter="fade">
                                      <p:cBhvr>
                                        <p:cTn id="51" dur="2000"/>
                                        <p:tgtEl>
                                          <p:spTgt spid="19459">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459">
                                            <p:txEl>
                                              <p:pRg st="11" end="11"/>
                                            </p:txEl>
                                          </p:spTgt>
                                        </p:tgtEl>
                                        <p:attrNameLst>
                                          <p:attrName>style.visibility</p:attrName>
                                        </p:attrNameLst>
                                      </p:cBhvr>
                                      <p:to>
                                        <p:strVal val="visible"/>
                                      </p:to>
                                    </p:set>
                                    <p:animEffect transition="in" filter="fade">
                                      <p:cBhvr>
                                        <p:cTn id="56" dur="20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0"/>
            <a:ext cx="7772400" cy="1143000"/>
          </a:xfrm>
        </p:spPr>
        <p:txBody>
          <a:bodyPr/>
          <a:lstStyle/>
          <a:p>
            <a:r>
              <a:rPr lang="en-US"/>
              <a:t>Taxonomy</a:t>
            </a:r>
          </a:p>
        </p:txBody>
      </p:sp>
      <p:sp>
        <p:nvSpPr>
          <p:cNvPr id="3075" name="Rectangle 3"/>
          <p:cNvSpPr>
            <a:spLocks noGrp="1" noChangeArrowheads="1"/>
          </p:cNvSpPr>
          <p:nvPr>
            <p:ph type="body" idx="1"/>
          </p:nvPr>
        </p:nvSpPr>
        <p:spPr>
          <a:xfrm>
            <a:off x="609600" y="990600"/>
            <a:ext cx="7772400" cy="5334000"/>
          </a:xfrm>
        </p:spPr>
        <p:txBody>
          <a:bodyPr/>
          <a:lstStyle/>
          <a:p>
            <a:r>
              <a:rPr lang="en-US" sz="1800" dirty="0"/>
              <a:t>Phylum </a:t>
            </a:r>
            <a:r>
              <a:rPr lang="en-US" sz="1800" dirty="0" err="1"/>
              <a:t>Chordata</a:t>
            </a:r>
            <a:endParaRPr lang="en-US" sz="1800" dirty="0"/>
          </a:p>
          <a:p>
            <a:pPr lvl="1"/>
            <a:r>
              <a:rPr lang="en-US" sz="1800" dirty="0"/>
              <a:t>Subphylum </a:t>
            </a:r>
            <a:r>
              <a:rPr lang="en-US" sz="1800" dirty="0" err="1"/>
              <a:t>Cephalochordata</a:t>
            </a:r>
            <a:r>
              <a:rPr lang="en-US" sz="1800" dirty="0"/>
              <a:t>- amphioxus or lancelet</a:t>
            </a:r>
          </a:p>
          <a:p>
            <a:pPr lvl="1"/>
            <a:r>
              <a:rPr lang="en-US" sz="1800" dirty="0"/>
              <a:t>Subphylum </a:t>
            </a:r>
            <a:r>
              <a:rPr lang="en-US" sz="1800" dirty="0" err="1"/>
              <a:t>Urochordata</a:t>
            </a:r>
            <a:r>
              <a:rPr lang="en-US" sz="1800" dirty="0"/>
              <a:t>- tunicates or sea squirts</a:t>
            </a:r>
          </a:p>
          <a:p>
            <a:pPr lvl="1"/>
            <a:r>
              <a:rPr lang="en-US" sz="1800" dirty="0"/>
              <a:t>Subphylum Vertebrata</a:t>
            </a:r>
          </a:p>
          <a:p>
            <a:pPr lvl="2"/>
            <a:r>
              <a:rPr lang="en-US" sz="1800" dirty="0"/>
              <a:t>Class </a:t>
            </a:r>
            <a:r>
              <a:rPr lang="en-US" sz="1800" dirty="0" err="1"/>
              <a:t>Agnatha</a:t>
            </a:r>
            <a:r>
              <a:rPr lang="en-US" sz="1800" dirty="0"/>
              <a:t>- jawless and cartilaginous, hagfish and lamprey</a:t>
            </a:r>
          </a:p>
          <a:p>
            <a:pPr lvl="2"/>
            <a:r>
              <a:rPr lang="en-US" sz="1800" dirty="0"/>
              <a:t>Class </a:t>
            </a:r>
            <a:r>
              <a:rPr lang="en-US" sz="1800" dirty="0" err="1"/>
              <a:t>Chondrichthyes</a:t>
            </a:r>
            <a:r>
              <a:rPr lang="en-US" sz="1800" dirty="0"/>
              <a:t>- cartilaginous, sharks and rays</a:t>
            </a:r>
          </a:p>
          <a:p>
            <a:pPr lvl="2"/>
            <a:r>
              <a:rPr lang="en-US" sz="1800" dirty="0"/>
              <a:t>Class </a:t>
            </a:r>
            <a:r>
              <a:rPr lang="en-US" sz="1800" dirty="0" err="1"/>
              <a:t>Osteichthyes</a:t>
            </a:r>
            <a:r>
              <a:rPr lang="en-US" sz="1800" dirty="0"/>
              <a:t>- bony fish</a:t>
            </a:r>
          </a:p>
          <a:p>
            <a:pPr lvl="2"/>
            <a:r>
              <a:rPr lang="en-US" sz="1800" dirty="0"/>
              <a:t>Class </a:t>
            </a:r>
            <a:r>
              <a:rPr lang="en-US" sz="1800" dirty="0" err="1"/>
              <a:t>Amphibia</a:t>
            </a:r>
            <a:r>
              <a:rPr lang="en-US" sz="1800" dirty="0"/>
              <a:t>- </a:t>
            </a:r>
            <a:r>
              <a:rPr lang="en-US" sz="1800" dirty="0" err="1"/>
              <a:t>cecilians</a:t>
            </a:r>
            <a:r>
              <a:rPr lang="en-US" sz="1800" dirty="0"/>
              <a:t>, salamanders, frogs, toads</a:t>
            </a:r>
          </a:p>
          <a:p>
            <a:pPr lvl="2"/>
            <a:r>
              <a:rPr lang="en-US" sz="1800" dirty="0"/>
              <a:t>Class </a:t>
            </a:r>
            <a:r>
              <a:rPr lang="en-US" sz="1800" dirty="0" err="1"/>
              <a:t>Reptilia</a:t>
            </a:r>
            <a:r>
              <a:rPr lang="en-US" sz="1800" dirty="0"/>
              <a:t>- snakes, lizards, turtles, tortoises, alligators, crocodiles, tuataras</a:t>
            </a:r>
          </a:p>
          <a:p>
            <a:pPr lvl="2"/>
            <a:r>
              <a:rPr lang="en-US" sz="1800" dirty="0"/>
              <a:t>Class Aves- birds</a:t>
            </a:r>
          </a:p>
          <a:p>
            <a:pPr lvl="2"/>
            <a:r>
              <a:rPr lang="en-US" sz="1800" dirty="0"/>
              <a:t>Class </a:t>
            </a:r>
            <a:r>
              <a:rPr lang="en-US" sz="1800" dirty="0" err="1"/>
              <a:t>Mammalia</a:t>
            </a:r>
            <a:r>
              <a:rPr lang="en-US" sz="1800" dirty="0"/>
              <a:t>- dogs, cats, lions, horses, cows, bears, giraffes, elephants, monkeys, kangaroos, humans, platypus, mice, beavers, seals, sea lions, walruses, whales, dolphins, porpoises, manatees, dugongs, anteaters, armadillos, sloths, bats, shrews, moles, hedgehogs…</a:t>
            </a:r>
            <a:endParaRPr lang="en-US" sz="1400" dirty="0"/>
          </a:p>
        </p:txBody>
      </p:sp>
      <p:sp>
        <p:nvSpPr>
          <p:cNvPr id="3077" name="AutoShape 5"/>
          <p:cNvSpPr>
            <a:spLocks/>
          </p:cNvSpPr>
          <p:nvPr/>
        </p:nvSpPr>
        <p:spPr bwMode="auto">
          <a:xfrm>
            <a:off x="1219200" y="2438400"/>
            <a:ext cx="304800" cy="1447800"/>
          </a:xfrm>
          <a:prstGeom prst="leftBrace">
            <a:avLst>
              <a:gd name="adj1" fmla="val 39583"/>
              <a:gd name="adj2" fmla="val 65852"/>
            </a:avLst>
          </a:prstGeom>
          <a:noFill/>
          <a:ln w="9525">
            <a:solidFill>
              <a:schemeClr val="tx1"/>
            </a:solidFill>
            <a:round/>
            <a:headEnd/>
            <a:tailEnd/>
          </a:ln>
        </p:spPr>
        <p:txBody>
          <a:bodyPr wrap="none" anchor="ctr"/>
          <a:lstStyle/>
          <a:p>
            <a:endParaRPr lang="en-US"/>
          </a:p>
        </p:txBody>
      </p:sp>
      <p:sp>
        <p:nvSpPr>
          <p:cNvPr id="3076" name="AutoShape 4"/>
          <p:cNvSpPr>
            <a:spLocks/>
          </p:cNvSpPr>
          <p:nvPr/>
        </p:nvSpPr>
        <p:spPr bwMode="auto">
          <a:xfrm>
            <a:off x="914400" y="2438400"/>
            <a:ext cx="304800" cy="762000"/>
          </a:xfrm>
          <a:prstGeom prst="leftBrace">
            <a:avLst>
              <a:gd name="adj1" fmla="val 20833"/>
              <a:gd name="adj2" fmla="val 50000"/>
            </a:avLst>
          </a:prstGeom>
          <a:noFill/>
          <a:ln w="9525">
            <a:solidFill>
              <a:schemeClr val="tx1"/>
            </a:solidFill>
            <a:round/>
            <a:headEnd/>
            <a:tailEnd/>
          </a:ln>
        </p:spPr>
        <p:txBody>
          <a:bodyPr wrap="none" anchor="ctr"/>
          <a:lstStyle/>
          <a:p>
            <a:endParaRPr lang="en-US"/>
          </a:p>
        </p:txBody>
      </p:sp>
      <p:sp>
        <p:nvSpPr>
          <p:cNvPr id="3078" name="Text Box 6"/>
          <p:cNvSpPr txBox="1">
            <a:spLocks noChangeArrowheads="1"/>
          </p:cNvSpPr>
          <p:nvPr/>
        </p:nvSpPr>
        <p:spPr bwMode="auto">
          <a:xfrm>
            <a:off x="381000" y="2667000"/>
            <a:ext cx="762000" cy="336550"/>
          </a:xfrm>
          <a:prstGeom prst="rect">
            <a:avLst/>
          </a:prstGeom>
          <a:noFill/>
          <a:ln w="9525">
            <a:noFill/>
            <a:miter lim="800000"/>
            <a:headEnd/>
            <a:tailEnd/>
          </a:ln>
        </p:spPr>
        <p:txBody>
          <a:bodyPr>
            <a:spAutoFit/>
          </a:bodyPr>
          <a:lstStyle/>
          <a:p>
            <a:pPr>
              <a:spcBef>
                <a:spcPct val="50000"/>
              </a:spcBef>
            </a:pPr>
            <a:r>
              <a:rPr lang="en-US" sz="1600" dirty="0"/>
              <a:t>Fish</a:t>
            </a:r>
          </a:p>
        </p:txBody>
      </p:sp>
      <p:sp>
        <p:nvSpPr>
          <p:cNvPr id="3079" name="Text Box 7"/>
          <p:cNvSpPr txBox="1">
            <a:spLocks noChangeArrowheads="1"/>
          </p:cNvSpPr>
          <p:nvPr/>
        </p:nvSpPr>
        <p:spPr bwMode="auto">
          <a:xfrm>
            <a:off x="228600" y="3124200"/>
            <a:ext cx="1371600" cy="825500"/>
          </a:xfrm>
          <a:prstGeom prst="rect">
            <a:avLst/>
          </a:prstGeom>
          <a:noFill/>
          <a:ln w="9525">
            <a:noFill/>
            <a:miter lim="800000"/>
            <a:headEnd/>
            <a:tailEnd/>
          </a:ln>
        </p:spPr>
        <p:txBody>
          <a:bodyPr>
            <a:spAutoFit/>
          </a:bodyPr>
          <a:lstStyle/>
          <a:p>
            <a:pPr>
              <a:spcBef>
                <a:spcPct val="50000"/>
              </a:spcBef>
            </a:pPr>
            <a:r>
              <a:rPr lang="en-US" sz="1600" dirty="0"/>
              <a:t>Cold Blooded (</a:t>
            </a:r>
            <a:r>
              <a:rPr lang="en-US" sz="1600" dirty="0" err="1"/>
              <a:t>Ectotherm</a:t>
            </a:r>
            <a:r>
              <a:rPr lang="en-US" sz="1600" dirty="0"/>
              <a:t>)</a:t>
            </a:r>
          </a:p>
        </p:txBody>
      </p:sp>
      <p:sp>
        <p:nvSpPr>
          <p:cNvPr id="3080" name="AutoShape 8"/>
          <p:cNvSpPr>
            <a:spLocks/>
          </p:cNvSpPr>
          <p:nvPr/>
        </p:nvSpPr>
        <p:spPr bwMode="auto">
          <a:xfrm>
            <a:off x="1219200" y="4191000"/>
            <a:ext cx="304800" cy="762000"/>
          </a:xfrm>
          <a:prstGeom prst="leftBrace">
            <a:avLst>
              <a:gd name="adj1" fmla="val 20833"/>
              <a:gd name="adj2" fmla="val 50000"/>
            </a:avLst>
          </a:prstGeom>
          <a:noFill/>
          <a:ln w="9525">
            <a:solidFill>
              <a:schemeClr val="tx1"/>
            </a:solidFill>
            <a:round/>
            <a:headEnd/>
            <a:tailEnd/>
          </a:ln>
        </p:spPr>
        <p:txBody>
          <a:bodyPr wrap="none" anchor="ctr"/>
          <a:lstStyle/>
          <a:p>
            <a:endParaRPr lang="en-US"/>
          </a:p>
        </p:txBody>
      </p:sp>
      <p:sp>
        <p:nvSpPr>
          <p:cNvPr id="3081" name="Text Box 9"/>
          <p:cNvSpPr txBox="1">
            <a:spLocks noChangeArrowheads="1"/>
          </p:cNvSpPr>
          <p:nvPr/>
        </p:nvSpPr>
        <p:spPr bwMode="auto">
          <a:xfrm>
            <a:off x="0" y="4267200"/>
            <a:ext cx="1371600" cy="825500"/>
          </a:xfrm>
          <a:prstGeom prst="rect">
            <a:avLst/>
          </a:prstGeom>
          <a:noFill/>
          <a:ln w="9525">
            <a:noFill/>
            <a:miter lim="800000"/>
            <a:headEnd/>
            <a:tailEnd/>
          </a:ln>
        </p:spPr>
        <p:txBody>
          <a:bodyPr>
            <a:spAutoFit/>
          </a:bodyPr>
          <a:lstStyle/>
          <a:p>
            <a:pPr>
              <a:spcBef>
                <a:spcPct val="50000"/>
              </a:spcBef>
            </a:pPr>
            <a:r>
              <a:rPr lang="en-US" sz="1600" dirty="0"/>
              <a:t>Warm Blooded (</a:t>
            </a:r>
            <a:r>
              <a:rPr lang="en-US" sz="1600" dirty="0" err="1"/>
              <a:t>Endotherm</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0" dur="500"/>
                                        <p:tgtEl>
                                          <p:spTgt spid="30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3" dur="500"/>
                                        <p:tgtEl>
                                          <p:spTgt spid="307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1" dur="500"/>
                                        <p:tgtEl>
                                          <p:spTgt spid="307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4" dur="500"/>
                                        <p:tgtEl>
                                          <p:spTgt spid="307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blinds(horizontal)">
                                      <p:cBhvr>
                                        <p:cTn id="27" dur="500"/>
                                        <p:tgtEl>
                                          <p:spTgt spid="3075">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blinds(horizontal)">
                                      <p:cBhvr>
                                        <p:cTn id="30" dur="500"/>
                                        <p:tgtEl>
                                          <p:spTgt spid="307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blinds(horizontal)">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075">
                                            <p:txEl>
                                              <p:pRg st="7" end="7"/>
                                            </p:txEl>
                                          </p:spTgt>
                                        </p:tgtEl>
                                        <p:attrNameLst>
                                          <p:attrName>style.visibility</p:attrName>
                                        </p:attrNameLst>
                                      </p:cBhvr>
                                      <p:to>
                                        <p:strVal val="visible"/>
                                      </p:to>
                                    </p:set>
                                    <p:animEffect transition="in" filter="blinds(horizontal)">
                                      <p:cBhvr>
                                        <p:cTn id="38" dur="500"/>
                                        <p:tgtEl>
                                          <p:spTgt spid="3075">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5">
                                            <p:txEl>
                                              <p:pRg st="8" end="8"/>
                                            </p:txEl>
                                          </p:spTgt>
                                        </p:tgtEl>
                                        <p:attrNameLst>
                                          <p:attrName>style.visibility</p:attrName>
                                        </p:attrNameLst>
                                      </p:cBhvr>
                                      <p:to>
                                        <p:strVal val="visible"/>
                                      </p:to>
                                    </p:set>
                                    <p:animEffect transition="in" filter="blinds(horizontal)">
                                      <p:cBhvr>
                                        <p:cTn id="41" dur="500"/>
                                        <p:tgtEl>
                                          <p:spTgt spid="3075">
                                            <p:txEl>
                                              <p:pRg st="8" end="8"/>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9"/>
                                        </p:tgtEl>
                                        <p:attrNameLst>
                                          <p:attrName>style.visibility</p:attrName>
                                        </p:attrNameLst>
                                      </p:cBhvr>
                                      <p:to>
                                        <p:strVal val="visible"/>
                                      </p:to>
                                    </p:set>
                                    <p:animEffect transition="in" filter="blinds(horizontal)">
                                      <p:cBhvr>
                                        <p:cTn id="44" dur="500"/>
                                        <p:tgtEl>
                                          <p:spTgt spid="307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blinds(horizontal)">
                                      <p:cBhvr>
                                        <p:cTn id="47" dur="500"/>
                                        <p:tgtEl>
                                          <p:spTgt spid="307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blinds(horizontal)">
                                      <p:cBhvr>
                                        <p:cTn id="52" dur="500"/>
                                        <p:tgtEl>
                                          <p:spTgt spid="3075">
                                            <p:txEl>
                                              <p:pRg st="9" end="9"/>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075">
                                            <p:txEl>
                                              <p:pRg st="10" end="10"/>
                                            </p:txEl>
                                          </p:spTgt>
                                        </p:tgtEl>
                                        <p:attrNameLst>
                                          <p:attrName>style.visibility</p:attrName>
                                        </p:attrNameLst>
                                      </p:cBhvr>
                                      <p:to>
                                        <p:strVal val="visible"/>
                                      </p:to>
                                    </p:set>
                                    <p:animEffect transition="in" filter="blinds(horizontal)">
                                      <p:cBhvr>
                                        <p:cTn id="55" dur="500"/>
                                        <p:tgtEl>
                                          <p:spTgt spid="3075">
                                            <p:txEl>
                                              <p:pRg st="10" end="10"/>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080"/>
                                        </p:tgtEl>
                                        <p:attrNameLst>
                                          <p:attrName>style.visibility</p:attrName>
                                        </p:attrNameLst>
                                      </p:cBhvr>
                                      <p:to>
                                        <p:strVal val="visible"/>
                                      </p:to>
                                    </p:set>
                                    <p:animEffect transition="in" filter="blinds(horizontal)">
                                      <p:cBhvr>
                                        <p:cTn id="58" dur="500"/>
                                        <p:tgtEl>
                                          <p:spTgt spid="308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081"/>
                                        </p:tgtEl>
                                        <p:attrNameLst>
                                          <p:attrName>style.visibility</p:attrName>
                                        </p:attrNameLst>
                                      </p:cBhvr>
                                      <p:to>
                                        <p:strVal val="visible"/>
                                      </p:to>
                                    </p:set>
                                    <p:animEffect transition="in" filter="blinds(horizontal)">
                                      <p:cBhvr>
                                        <p:cTn id="61"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6" grpId="0" animBg="1"/>
      <p:bldP spid="3078" grpId="0"/>
      <p:bldP spid="3079" grpId="0"/>
      <p:bldP spid="3080" grpId="0" animBg="1"/>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18 ft. Oarfish</a:t>
            </a:r>
          </a:p>
        </p:txBody>
      </p:sp>
      <p:pic>
        <p:nvPicPr>
          <p:cNvPr id="4102" name="Picture 6" descr="C:\Users\jordans\Desktop\BioII Chapter 17\Untitled1.png"/>
          <p:cNvPicPr>
            <a:picLocks noChangeAspect="1" noChangeArrowheads="1"/>
          </p:cNvPicPr>
          <p:nvPr/>
        </p:nvPicPr>
        <p:blipFill>
          <a:blip r:embed="rId2" cstate="print"/>
          <a:srcRect/>
          <a:stretch>
            <a:fillRect/>
          </a:stretch>
        </p:blipFill>
        <p:spPr bwMode="auto">
          <a:xfrm>
            <a:off x="1219200" y="2133600"/>
            <a:ext cx="6729413" cy="378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r>
              <a:rPr lang="en-US" dirty="0"/>
              <a:t>Characteristics of Chordates</a:t>
            </a:r>
          </a:p>
        </p:txBody>
      </p:sp>
      <p:sp>
        <p:nvSpPr>
          <p:cNvPr id="5123" name="Rectangle 3"/>
          <p:cNvSpPr>
            <a:spLocks noGrp="1" noChangeArrowheads="1"/>
          </p:cNvSpPr>
          <p:nvPr>
            <p:ph type="body" idx="1"/>
          </p:nvPr>
        </p:nvSpPr>
        <p:spPr>
          <a:xfrm>
            <a:off x="762000" y="914400"/>
            <a:ext cx="7772400" cy="2895600"/>
          </a:xfrm>
        </p:spPr>
        <p:txBody>
          <a:bodyPr/>
          <a:lstStyle/>
          <a:p>
            <a:pPr marL="609600" indent="-609600">
              <a:lnSpc>
                <a:spcPct val="80000"/>
              </a:lnSpc>
              <a:buFont typeface="Wingdings 2" pitchFamily="16" charset="2"/>
              <a:buChar char=""/>
            </a:pPr>
            <a:r>
              <a:rPr lang="en-US" sz="2600" dirty="0"/>
              <a:t>Dorsal notochord ~ rod of tough, flexible tissue running the length of the animal’s body and serving as its primary support.  </a:t>
            </a:r>
          </a:p>
          <a:p>
            <a:pPr marL="609600" indent="-609600">
              <a:lnSpc>
                <a:spcPct val="80000"/>
              </a:lnSpc>
            </a:pPr>
            <a:r>
              <a:rPr lang="en-US" sz="2600" dirty="0"/>
              <a:t>*In most chordates, notochord is replaced by vertebrae before birth or hatching.</a:t>
            </a:r>
          </a:p>
          <a:p>
            <a:pPr marL="609600" indent="-609600">
              <a:lnSpc>
                <a:spcPct val="80000"/>
              </a:lnSpc>
            </a:pPr>
            <a:r>
              <a:rPr lang="en-US" sz="2600" dirty="0"/>
              <a:t>Vertebrae ~ composed of either a tough flexible material (cartilage) or bone</a:t>
            </a:r>
          </a:p>
          <a:p>
            <a:pPr marL="609600" indent="-609600">
              <a:lnSpc>
                <a:spcPct val="80000"/>
              </a:lnSpc>
            </a:pPr>
            <a:r>
              <a:rPr lang="en-US" sz="2600" dirty="0"/>
              <a:t>Vertebral column ~ all the vertebrae together.</a:t>
            </a:r>
          </a:p>
          <a:p>
            <a:pPr marL="609600" indent="-609600"/>
            <a:endParaRPr lang="en-US" sz="2800" dirty="0"/>
          </a:p>
        </p:txBody>
      </p:sp>
      <p:pic>
        <p:nvPicPr>
          <p:cNvPr id="16386" name="Picture 2" descr="http://www.daviddarling.info/images2/notochord.gif">
            <a:hlinkClick r:id="rId2"/>
          </p:cNvPr>
          <p:cNvPicPr>
            <a:picLocks noChangeAspect="1" noChangeArrowheads="1"/>
          </p:cNvPicPr>
          <p:nvPr/>
        </p:nvPicPr>
        <p:blipFill>
          <a:blip r:embed="rId3" cstate="print"/>
          <a:srcRect/>
          <a:stretch>
            <a:fillRect/>
          </a:stretch>
        </p:blipFill>
        <p:spPr bwMode="auto">
          <a:xfrm>
            <a:off x="2209800" y="3981449"/>
            <a:ext cx="5000625" cy="2876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r>
              <a:rPr lang="en-US" dirty="0"/>
              <a:t>Characteristics of Chordates</a:t>
            </a:r>
          </a:p>
        </p:txBody>
      </p:sp>
      <p:sp>
        <p:nvSpPr>
          <p:cNvPr id="6147" name="Rectangle 3"/>
          <p:cNvSpPr>
            <a:spLocks noGrp="1" noChangeArrowheads="1"/>
          </p:cNvSpPr>
          <p:nvPr>
            <p:ph type="body" idx="1"/>
          </p:nvPr>
        </p:nvSpPr>
        <p:spPr>
          <a:xfrm>
            <a:off x="0" y="1066800"/>
            <a:ext cx="9144000" cy="4114800"/>
          </a:xfrm>
        </p:spPr>
        <p:txBody>
          <a:bodyPr/>
          <a:lstStyle/>
          <a:p>
            <a:pPr marL="609600" indent="-609600">
              <a:lnSpc>
                <a:spcPct val="80000"/>
              </a:lnSpc>
              <a:buFont typeface="Wingdings 2" pitchFamily="16" charset="2"/>
              <a:buChar char=""/>
            </a:pPr>
            <a:r>
              <a:rPr lang="en-US" sz="3000" dirty="0"/>
              <a:t>Dorsal tubular nerve cord ~ located dorsal to the notochord or vert. column.  The nerve cord and brain, which is attached to the anterior end of the cord, compose the main part of the nervous system.  </a:t>
            </a:r>
          </a:p>
          <a:p>
            <a:pPr marL="609600" indent="-609600">
              <a:lnSpc>
                <a:spcPct val="80000"/>
              </a:lnSpc>
            </a:pPr>
            <a:r>
              <a:rPr lang="en-US" sz="3000" dirty="0"/>
              <a:t>*the vertebrae may encase the nerve cord to protect it.</a:t>
            </a:r>
          </a:p>
          <a:p>
            <a:pPr marL="609600" indent="-6096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r>
              <a:rPr lang="en-US" dirty="0"/>
              <a:t>Characteristics of Chordates</a:t>
            </a:r>
          </a:p>
        </p:txBody>
      </p:sp>
      <p:sp>
        <p:nvSpPr>
          <p:cNvPr id="7171" name="Rectangle 3"/>
          <p:cNvSpPr>
            <a:spLocks noGrp="1" noChangeArrowheads="1"/>
          </p:cNvSpPr>
          <p:nvPr>
            <p:ph type="body" idx="1"/>
          </p:nvPr>
        </p:nvSpPr>
        <p:spPr>
          <a:xfrm>
            <a:off x="0" y="990600"/>
            <a:ext cx="9144000" cy="4114800"/>
          </a:xfrm>
        </p:spPr>
        <p:txBody>
          <a:bodyPr/>
          <a:lstStyle/>
          <a:p>
            <a:pPr marL="609600" indent="-609600">
              <a:lnSpc>
                <a:spcPct val="80000"/>
              </a:lnSpc>
              <a:buFont typeface="Wingdings 2" pitchFamily="16" charset="2"/>
              <a:buChar char=""/>
            </a:pPr>
            <a:r>
              <a:rPr lang="en-US" sz="2600" dirty="0"/>
              <a:t>Pharyngeal pouches ~ are present during embryonic development.  Are folds of skin along the neck.</a:t>
            </a:r>
          </a:p>
          <a:p>
            <a:pPr marL="1009650" lvl="1" indent="-609600">
              <a:lnSpc>
                <a:spcPct val="80000"/>
              </a:lnSpc>
            </a:pPr>
            <a:r>
              <a:rPr lang="en-US" sz="2200" dirty="0" smtClean="0"/>
              <a:t>In </a:t>
            </a:r>
            <a:r>
              <a:rPr lang="en-US" sz="2200" dirty="0"/>
              <a:t>aquatic organisms  openings develop at the pouches.  Allow water flow over gills.</a:t>
            </a:r>
          </a:p>
          <a:p>
            <a:pPr marL="1009650" lvl="1" indent="-609600">
              <a:lnSpc>
                <a:spcPct val="80000"/>
              </a:lnSpc>
            </a:pPr>
            <a:r>
              <a:rPr lang="en-US" sz="2200" dirty="0" smtClean="0"/>
              <a:t>Non </a:t>
            </a:r>
            <a:r>
              <a:rPr lang="en-US" sz="2200" dirty="0"/>
              <a:t>aquatic organisms  ~ pouches develop into structures located in the lower face, neck and upper chest region.</a:t>
            </a:r>
          </a:p>
          <a:p>
            <a:pPr marL="609600" indent="-609600"/>
            <a:endParaRPr lang="en-US" sz="2800" dirty="0"/>
          </a:p>
        </p:txBody>
      </p:sp>
      <p:pic>
        <p:nvPicPr>
          <p:cNvPr id="14338" name="Picture 2" descr="http://10e.devbio.com/images/ch23/Richardson2.jpeg">
            <a:hlinkClick r:id="rId2"/>
          </p:cNvPr>
          <p:cNvPicPr>
            <a:picLocks noChangeAspect="1" noChangeArrowheads="1"/>
          </p:cNvPicPr>
          <p:nvPr/>
        </p:nvPicPr>
        <p:blipFill>
          <a:blip r:embed="rId3" cstate="print"/>
          <a:srcRect/>
          <a:stretch>
            <a:fillRect/>
          </a:stretch>
        </p:blipFill>
        <p:spPr bwMode="auto">
          <a:xfrm>
            <a:off x="2743199" y="3200400"/>
            <a:ext cx="5060371"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blinds(horizontal)">
                                      <p:cBhvr>
                                        <p:cTn id="2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0"/>
            <a:ext cx="7772400" cy="1143000"/>
          </a:xfrm>
        </p:spPr>
        <p:txBody>
          <a:bodyPr/>
          <a:lstStyle/>
          <a:p>
            <a:r>
              <a:rPr lang="en-US"/>
              <a:t>Subphylums</a:t>
            </a:r>
          </a:p>
        </p:txBody>
      </p:sp>
      <p:sp>
        <p:nvSpPr>
          <p:cNvPr id="8195" name="Rectangle 3"/>
          <p:cNvSpPr>
            <a:spLocks noGrp="1" noChangeArrowheads="1"/>
          </p:cNvSpPr>
          <p:nvPr>
            <p:ph type="body" idx="1"/>
          </p:nvPr>
        </p:nvSpPr>
        <p:spPr>
          <a:xfrm>
            <a:off x="0" y="914400"/>
            <a:ext cx="9144000" cy="2819400"/>
          </a:xfrm>
        </p:spPr>
        <p:txBody>
          <a:bodyPr/>
          <a:lstStyle/>
          <a:p>
            <a:pPr marL="609600" indent="-609600">
              <a:buFont typeface="Wingdings 2" pitchFamily="16" charset="2"/>
              <a:buChar char=""/>
            </a:pPr>
            <a:r>
              <a:rPr lang="en-US" dirty="0" err="1"/>
              <a:t>Cephalochordata</a:t>
            </a:r>
            <a:r>
              <a:rPr lang="en-US" dirty="0"/>
              <a:t> ~ Aquatic,  have notochords entire lives.  </a:t>
            </a:r>
          </a:p>
          <a:p>
            <a:pPr marL="609600" indent="-609600">
              <a:buFontTx/>
              <a:buNone/>
            </a:pPr>
            <a:r>
              <a:rPr lang="en-US" dirty="0"/>
              <a:t>Amphioxus or lancelet, typical cephalochordate, eel-like creature, about 2 inches long.</a:t>
            </a:r>
          </a:p>
          <a:p>
            <a:pPr marL="609600" indent="-609600"/>
            <a:endParaRPr lang="en-US" dirty="0"/>
          </a:p>
        </p:txBody>
      </p:sp>
      <p:pic>
        <p:nvPicPr>
          <p:cNvPr id="8202" name="Picture 10" descr="C:\Users\jordans\Desktop\BioII Chapter 17\Untitled2.png"/>
          <p:cNvPicPr>
            <a:picLocks noChangeAspect="1" noChangeArrowheads="1"/>
          </p:cNvPicPr>
          <p:nvPr/>
        </p:nvPicPr>
        <p:blipFill>
          <a:blip r:embed="rId2" cstate="print"/>
          <a:srcRect/>
          <a:stretch>
            <a:fillRect/>
          </a:stretch>
        </p:blipFill>
        <p:spPr bwMode="auto">
          <a:xfrm>
            <a:off x="0" y="4841831"/>
            <a:ext cx="6172200" cy="2016169"/>
          </a:xfrm>
          <a:prstGeom prst="rect">
            <a:avLst/>
          </a:prstGeom>
          <a:noFill/>
        </p:spPr>
      </p:pic>
      <p:pic>
        <p:nvPicPr>
          <p:cNvPr id="8203" name="Picture 11" descr="C:\Users\jordans\Desktop\BioII Chapter 17\Untitled3.png"/>
          <p:cNvPicPr>
            <a:picLocks noChangeAspect="1" noChangeArrowheads="1"/>
          </p:cNvPicPr>
          <p:nvPr/>
        </p:nvPicPr>
        <p:blipFill>
          <a:blip r:embed="rId3" cstate="print"/>
          <a:srcRect/>
          <a:stretch>
            <a:fillRect/>
          </a:stretch>
        </p:blipFill>
        <p:spPr bwMode="auto">
          <a:xfrm>
            <a:off x="2819400" y="3124200"/>
            <a:ext cx="3429000" cy="2286000"/>
          </a:xfrm>
          <a:prstGeom prst="rect">
            <a:avLst/>
          </a:prstGeom>
          <a:noFill/>
        </p:spPr>
      </p:pic>
      <p:pic>
        <p:nvPicPr>
          <p:cNvPr id="8201" name="Picture 9" descr="C:\Users\jordans\Desktop\BioII Chapter 17\Untitled4.png"/>
          <p:cNvPicPr>
            <a:picLocks noChangeAspect="1" noChangeArrowheads="1"/>
          </p:cNvPicPr>
          <p:nvPr/>
        </p:nvPicPr>
        <p:blipFill>
          <a:blip r:embed="rId4" cstate="print"/>
          <a:srcRect/>
          <a:stretch>
            <a:fillRect/>
          </a:stretch>
        </p:blipFill>
        <p:spPr bwMode="auto">
          <a:xfrm>
            <a:off x="6172200" y="4006679"/>
            <a:ext cx="2971800" cy="2851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a:t>Subphylums</a:t>
            </a:r>
          </a:p>
        </p:txBody>
      </p:sp>
      <p:sp>
        <p:nvSpPr>
          <p:cNvPr id="9219" name="Rectangle 3"/>
          <p:cNvSpPr>
            <a:spLocks noGrp="1" noChangeArrowheads="1"/>
          </p:cNvSpPr>
          <p:nvPr>
            <p:ph type="body" idx="1"/>
          </p:nvPr>
        </p:nvSpPr>
        <p:spPr>
          <a:xfrm>
            <a:off x="0" y="990600"/>
            <a:ext cx="9144000" cy="4114800"/>
          </a:xfrm>
        </p:spPr>
        <p:txBody>
          <a:bodyPr/>
          <a:lstStyle/>
          <a:p>
            <a:pPr marL="609600" indent="-609600">
              <a:lnSpc>
                <a:spcPct val="90000"/>
              </a:lnSpc>
              <a:buFont typeface="Wingdings 2" pitchFamily="16" charset="2"/>
              <a:buChar char=""/>
            </a:pPr>
            <a:r>
              <a:rPr lang="en-US" dirty="0" err="1"/>
              <a:t>Urochordata</a:t>
            </a:r>
            <a:r>
              <a:rPr lang="en-US" dirty="0"/>
              <a:t> ~ have notochords in larval stage.</a:t>
            </a:r>
          </a:p>
          <a:p>
            <a:pPr marL="609600" indent="-609600">
              <a:lnSpc>
                <a:spcPct val="90000"/>
              </a:lnSpc>
              <a:buFontTx/>
              <a:buNone/>
            </a:pPr>
            <a:r>
              <a:rPr lang="en-US" dirty="0"/>
              <a:t>Tunicates or sea squirts ~ typical </a:t>
            </a:r>
            <a:r>
              <a:rPr lang="en-US" dirty="0" err="1"/>
              <a:t>urochordate</a:t>
            </a:r>
            <a:r>
              <a:rPr lang="en-US" dirty="0"/>
              <a:t>, pump water through small pores on their bodies.  Tadpoles of these animals have all three of the characteristics of chordates, but lose all but pharyngeal slits as adults.</a:t>
            </a:r>
          </a:p>
          <a:p>
            <a:pPr marL="609600" indent="-609600">
              <a:lnSpc>
                <a:spcPct val="90000"/>
              </a:lnSpc>
            </a:pPr>
            <a:endParaRPr lang="en-US" dirty="0"/>
          </a:p>
        </p:txBody>
      </p:sp>
      <p:pic>
        <p:nvPicPr>
          <p:cNvPr id="4" name="Picture 3" descr="http://www.lancashiremcs.org.uk/gallery/pics/sea-squirt.jpg"/>
          <p:cNvPicPr>
            <a:picLocks noChangeAspect="1" noChangeArrowheads="1"/>
          </p:cNvPicPr>
          <p:nvPr/>
        </p:nvPicPr>
        <p:blipFill>
          <a:blip r:embed="rId2" cstate="print"/>
          <a:srcRect/>
          <a:stretch>
            <a:fillRect/>
          </a:stretch>
        </p:blipFill>
        <p:spPr bwMode="auto">
          <a:xfrm>
            <a:off x="2057400" y="4229100"/>
            <a:ext cx="2533650" cy="2628900"/>
          </a:xfrm>
          <a:prstGeom prst="rect">
            <a:avLst/>
          </a:prstGeom>
          <a:noFill/>
          <a:ln w="9525">
            <a:noFill/>
            <a:miter lim="800000"/>
            <a:headEnd/>
            <a:tailEnd/>
          </a:ln>
        </p:spPr>
      </p:pic>
      <p:pic>
        <p:nvPicPr>
          <p:cNvPr id="5" name="Picture 4" descr="http://media-2.web.britannica.com/eb-media/54/4054-004-F5EB3891.jpg"/>
          <p:cNvPicPr>
            <a:picLocks noChangeAspect="1" noChangeArrowheads="1"/>
          </p:cNvPicPr>
          <p:nvPr/>
        </p:nvPicPr>
        <p:blipFill>
          <a:blip r:embed="rId3" cstate="print"/>
          <a:srcRect/>
          <a:stretch>
            <a:fillRect/>
          </a:stretch>
        </p:blipFill>
        <p:spPr bwMode="auto">
          <a:xfrm>
            <a:off x="4876800" y="4151030"/>
            <a:ext cx="2819400" cy="27069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19">
                                            <p:txEl>
                                              <p:pRg st="0" end="0"/>
                                            </p:txEl>
                                          </p:spTgt>
                                        </p:tgtEl>
                                        <p:attrNameLst>
                                          <p:attrName>style.visibility</p:attrName>
                                        </p:attrNameLst>
                                      </p:cBhvr>
                                      <p:to>
                                        <p:strVal val="visible"/>
                                      </p:to>
                                    </p:set>
                                    <p:animEffect transition="in" filter="fade">
                                      <p:cBhvr>
                                        <p:cTn id="23" dur="2000"/>
                                        <p:tgtEl>
                                          <p:spTgt spid="92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19">
                                            <p:txEl>
                                              <p:pRg st="1" end="1"/>
                                            </p:txEl>
                                          </p:spTgt>
                                        </p:tgtEl>
                                        <p:attrNameLst>
                                          <p:attrName>style.visibility</p:attrName>
                                        </p:attrNameLst>
                                      </p:cBhvr>
                                      <p:to>
                                        <p:strVal val="visible"/>
                                      </p:to>
                                    </p:set>
                                    <p:animEffect transition="in" filter="fade">
                                      <p:cBhvr>
                                        <p:cTn id="28"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a:t>Subphylums</a:t>
            </a:r>
          </a:p>
        </p:txBody>
      </p:sp>
      <p:sp>
        <p:nvSpPr>
          <p:cNvPr id="10243" name="Rectangle 3"/>
          <p:cNvSpPr>
            <a:spLocks noGrp="1" noChangeArrowheads="1"/>
          </p:cNvSpPr>
          <p:nvPr>
            <p:ph type="body" idx="1"/>
          </p:nvPr>
        </p:nvSpPr>
        <p:spPr>
          <a:xfrm>
            <a:off x="0" y="1066800"/>
            <a:ext cx="9144000" cy="2514600"/>
          </a:xfrm>
        </p:spPr>
        <p:txBody>
          <a:bodyPr/>
          <a:lstStyle/>
          <a:p>
            <a:pPr marL="609600" indent="-609600">
              <a:lnSpc>
                <a:spcPct val="90000"/>
              </a:lnSpc>
              <a:buFontTx/>
              <a:buNone/>
            </a:pPr>
            <a:r>
              <a:rPr lang="en-US" sz="2800" dirty="0"/>
              <a:t>Vertebrata ~ contains animals with backbones.  Vertebrates live in virtually every habitat from the ocean floor to the upper fringes of the atmosphere. 95% of Chordates are Vertebrates. Great variety within subphylum.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1074</Words>
  <Application>Microsoft Office PowerPoint</Application>
  <PresentationFormat>On-screen Show (4:3)</PresentationFormat>
  <Paragraphs>120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Phylum Chordata</vt:lpstr>
      <vt:lpstr>Taxonomy</vt:lpstr>
      <vt:lpstr>18 ft. Oarfish</vt:lpstr>
      <vt:lpstr>Characteristics of Chordates</vt:lpstr>
      <vt:lpstr>Characteristics of Chordates</vt:lpstr>
      <vt:lpstr>Characteristics of Chordates</vt:lpstr>
      <vt:lpstr>Subphylums</vt:lpstr>
      <vt:lpstr>Subphylums</vt:lpstr>
      <vt:lpstr>Subphylums</vt:lpstr>
      <vt:lpstr>Slide 10</vt:lpstr>
      <vt:lpstr>Vertebrata Classes</vt:lpstr>
      <vt:lpstr>Vertebrate Classes</vt:lpstr>
      <vt:lpstr>Support and Movement</vt:lpstr>
      <vt:lpstr>Circulation and Excretion</vt:lpstr>
      <vt:lpstr>Nutrition</vt:lpstr>
      <vt:lpstr>Reproduction</vt:lpstr>
      <vt:lpstr>Nervous System</vt:lpstr>
      <vt:lpstr>Vertebrate Behavior</vt:lpstr>
    </vt:vector>
  </TitlesOfParts>
  <Company>Jordan Schisler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Chordata</dc:title>
  <dc:creator>Jordan Schisler</dc:creator>
  <cp:lastModifiedBy>Jordan Schisler</cp:lastModifiedBy>
  <cp:revision>45</cp:revision>
  <dcterms:created xsi:type="dcterms:W3CDTF">2013-11-03T23:19:55Z</dcterms:created>
  <dcterms:modified xsi:type="dcterms:W3CDTF">2014-12-19T17:02:24Z</dcterms:modified>
</cp:coreProperties>
</file>