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62" r:id="rId5"/>
    <p:sldId id="259" r:id="rId6"/>
    <p:sldId id="260" r:id="rId7"/>
    <p:sldId id="261" r:id="rId8"/>
    <p:sldId id="263" r:id="rId9"/>
    <p:sldId id="264" r:id="rId10"/>
    <p:sldId id="265" r:id="rId11"/>
    <p:sldId id="266" r:id="rId12"/>
    <p:sldId id="268" r:id="rId13"/>
    <p:sldId id="267" r:id="rId14"/>
    <p:sldId id="269" r:id="rId15"/>
    <p:sldId id="270" r:id="rId16"/>
    <p:sldId id="271" r:id="rId17"/>
    <p:sldId id="272" r:id="rId18"/>
    <p:sldId id="273" r:id="rId19"/>
    <p:sldId id="274" r:id="rId20"/>
    <p:sldId id="276" r:id="rId21"/>
    <p:sldId id="277" r:id="rId22"/>
    <p:sldId id="281" r:id="rId23"/>
    <p:sldId id="278" r:id="rId24"/>
    <p:sldId id="275" r:id="rId25"/>
    <p:sldId id="279" r:id="rId26"/>
    <p:sldId id="28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AFF04A-CF4D-424E-88AA-05F849DEB736}" type="datetimeFigureOut">
              <a:rPr lang="en-US" smtClean="0"/>
              <a:pPr/>
              <a:t>2/11/2015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6B42E4-64F9-4B2E-A1F9-D51F9B676AA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Barbules do not interlock in down feather</a:t>
            </a:r>
            <a:endParaRPr lang="en-US" dirty="0"/>
          </a:p>
        </p:txBody>
      </p:sp>
      <p:sp>
        <p:nvSpPr>
          <p:cNvPr id="4" name="Slide Number Placeholder 3"/>
          <p:cNvSpPr>
            <a:spLocks noGrp="1"/>
          </p:cNvSpPr>
          <p:nvPr>
            <p:ph type="sldNum" sz="quarter" idx="10"/>
          </p:nvPr>
        </p:nvSpPr>
        <p:spPr/>
        <p:txBody>
          <a:bodyPr/>
          <a:lstStyle/>
          <a:p>
            <a:fld id="{7B6B42E4-64F9-4B2E-A1F9-D51F9B676AA3}"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6D2A6D-B9DF-4BD9-9DF1-30412BAC0B8E}" type="datetimeFigureOut">
              <a:rPr lang="en-US" smtClean="0"/>
              <a:pPr/>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0C0C4-72F3-4655-A7E4-9521A419224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6D2A6D-B9DF-4BD9-9DF1-30412BAC0B8E}" type="datetimeFigureOut">
              <a:rPr lang="en-US" smtClean="0"/>
              <a:pPr/>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0C0C4-72F3-4655-A7E4-9521A41922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6D2A6D-B9DF-4BD9-9DF1-30412BAC0B8E}" type="datetimeFigureOut">
              <a:rPr lang="en-US" smtClean="0"/>
              <a:pPr/>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0C0C4-72F3-4655-A7E4-9521A41922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6D2A6D-B9DF-4BD9-9DF1-30412BAC0B8E}" type="datetimeFigureOut">
              <a:rPr lang="en-US" smtClean="0"/>
              <a:pPr/>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0C0C4-72F3-4655-A7E4-9521A419224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6D2A6D-B9DF-4BD9-9DF1-30412BAC0B8E}" type="datetimeFigureOut">
              <a:rPr lang="en-US" smtClean="0"/>
              <a:pPr/>
              <a:t>2/11/2015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E0C0C4-72F3-4655-A7E4-9521A419224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6D2A6D-B9DF-4BD9-9DF1-30412BAC0B8E}" type="datetimeFigureOut">
              <a:rPr lang="en-US" smtClean="0"/>
              <a:pPr/>
              <a:t>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E0C0C4-72F3-4655-A7E4-9521A419224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6D2A6D-B9DF-4BD9-9DF1-30412BAC0B8E}" type="datetimeFigureOut">
              <a:rPr lang="en-US" smtClean="0"/>
              <a:pPr/>
              <a:t>2/11/2015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E0C0C4-72F3-4655-A7E4-9521A41922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6D2A6D-B9DF-4BD9-9DF1-30412BAC0B8E}" type="datetimeFigureOut">
              <a:rPr lang="en-US" smtClean="0"/>
              <a:pPr/>
              <a:t>2/11/2015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E0C0C4-72F3-4655-A7E4-9521A41922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6D2A6D-B9DF-4BD9-9DF1-30412BAC0B8E}" type="datetimeFigureOut">
              <a:rPr lang="en-US" smtClean="0"/>
              <a:pPr/>
              <a:t>2/11/2015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E0C0C4-72F3-4655-A7E4-9521A41922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6D2A6D-B9DF-4BD9-9DF1-30412BAC0B8E}" type="datetimeFigureOut">
              <a:rPr lang="en-US" smtClean="0"/>
              <a:pPr/>
              <a:t>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E0C0C4-72F3-4655-A7E4-9521A41922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6D2A6D-B9DF-4BD9-9DF1-30412BAC0B8E}" type="datetimeFigureOut">
              <a:rPr lang="en-US" smtClean="0"/>
              <a:pPr/>
              <a:t>2/11/2015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E0C0C4-72F3-4655-A7E4-9521A41922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0C0"/>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6D2A6D-B9DF-4BD9-9DF1-30412BAC0B8E}" type="datetimeFigureOut">
              <a:rPr lang="en-US" smtClean="0"/>
              <a:pPr/>
              <a:t>2/11/2015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E0C0C4-72F3-4655-A7E4-9521A419224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www.google.com/url?sa=i&amp;rct=j&amp;q=&amp;esrc=s&amp;source=images&amp;cd=&amp;cad=rja&amp;docid=y3bN86vWD-ejtM&amp;tbnid=snWRak3JkE__mM:&amp;ved=0CAUQjRw&amp;url=http://www.mun.ca/biology/scarr/Bird_Wing_Types.htm&amp;ei=Gh_oUpe4NoSM2QXlgoHgBg&amp;bvm=bv.60157871,d.b2I&amp;psig=AFQjCNHSep9YN1zGwDF4kLmKKDqZCu1BOA&amp;ust=139103035085625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www.google.com/url?sa=i&amp;rct=j&amp;q=&amp;esrc=s&amp;source=images&amp;cd=&amp;cad=rja&amp;docid=xylBl-ssLrxCLM&amp;tbnid=8CzkU4g3D-mSoM:&amp;ved=0CAUQjRw&amp;url=http://www.dilmahconservation.org/news-and-articles/general-facts-on-birds/&amp;ei=byDoUpegNOnA2AX3yYGACQ&amp;bvm=bv.60157871,d.b2I&amp;psig=AFQjCNHK6maxrsxeKwzZj390_EUcOcRD-A&amp;ust=1391030465759336" TargetMode="External"/><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hyperlink" Target="http://www.google.com/url?sa=i&amp;rct=j&amp;q=&amp;esrc=s&amp;source=images&amp;cd=&amp;cad=rja&amp;docid=ADtj-izxvuLw0M&amp;tbnid=pAQCHdY5Nr1HnM:&amp;ved=0CAUQjRw&amp;url=http://www.britannica.com/EBchecked/media/44445/Feet-shapes-of-some-falconiform-birds-The-moderately-powerful-foot&amp;ei=wB_oUrb7IKrc2gWYkoCIAw&amp;bvm=bv.60157871,d.b2I&amp;psig=AFQjCNHK6maxrsxeKwzZj390_EUcOcRD-A&amp;ust=1391030465759336" TargetMode="External"/><Relationship Id="rId1" Type="http://schemas.openxmlformats.org/officeDocument/2006/relationships/slideLayout" Target="../slideLayouts/slideLayout7.xml"/><Relationship Id="rId6" Type="http://schemas.openxmlformats.org/officeDocument/2006/relationships/hyperlink" Target="http://www.google.com/url?sa=i&amp;rct=j&amp;q=&amp;esrc=s&amp;source=images&amp;cd=&amp;cad=rja&amp;docid=wMivbe7TknASBM&amp;tbnid=3Zr7oaLqSn7PrM:&amp;ved=0CAUQjRw&amp;url=http://people.bethel.edu/~johgre/bio114d/HigherVert1.html&amp;ei=GyDoUozkKOOv2wWK_oGoAw&amp;bvm=bv.60157871,d.b2I&amp;psig=AFQjCNHK6maxrsxeKwzZj390_EUcOcRD-A&amp;ust=1391030465759336" TargetMode="External"/><Relationship Id="rId5" Type="http://schemas.openxmlformats.org/officeDocument/2006/relationships/image" Target="../media/image13.jpeg"/><Relationship Id="rId4" Type="http://schemas.openxmlformats.org/officeDocument/2006/relationships/hyperlink" Target="http://www.google.com/url?sa=i&amp;rct=j&amp;q=&amp;esrc=s&amp;source=images&amp;cd=&amp;cad=rja&amp;docid=RgxG47BXeBTJrM&amp;tbnid=TK5QT08T6TK7wM:&amp;ved=0CAUQjRw&amp;url=http://kids.britannica.com/comptons/art-91317/Birds-of-prey-have-hooked-beaks-and-sharp-claws&amp;ei=8x_oUpN26rLaBejSgYAK&amp;bvm=bv.60157871,d.b2I&amp;psig=AFQjCNHK6maxrsxeKwzZj390_EUcOcRD-A&amp;ust=1391030465759336" TargetMode="External"/><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google.com/url?sa=i&amp;rct=j&amp;q=&amp;esrc=s&amp;source=images&amp;cd=&amp;cad=rja&amp;docid=hLboz6PJovpsSM&amp;tbnid=V5z4opxLmkqoPM:&amp;ved=0CAUQjRw&amp;url=http://www2.ca.uky.edu/poultryprofitability/Production_manual/Chapter3_Anatomy_and_Physiology/Chapter3_digestive.html&amp;ei=akDpUuGxCoTD2wWC1YHoDg&amp;bvm=bv.60157871,d.b2I&amp;psig=AFQjCNEb229KRQVVc_F8CHnpecsaVAgNgw&amp;ust=139110444026868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rct=j&amp;q=&amp;esrc=s&amp;source=images&amp;cd=&amp;cad=rja&amp;docid=FQTp3vNC-fb3bM&amp;tbnid=_Dk7fjbHDNL8UM:&amp;ved=0CAUQjRw&amp;url=http://www.arkive.org/scarlet-macaw/ara-macao/image-G54343.html&amp;ei=ZxDoUsUrhZjaBYCwgNgM&amp;bvm=bv.60157871,d.b2I&amp;psig=AFQjCNEHLMcY-fMHRrqR7VW_SZiUWC8Haw&amp;ust=139102661272150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docid=R9RUvkWg_VGqmM&amp;tbnid=uDTOaOw_EUOKIM:&amp;ved=0CAUQjRw&amp;url=http://www.deviantart.com/?offset=24&amp;view_mode=2&amp;order=5&amp;q=favby:bone-thug2010&amp;ei=oBDoUqCdOoaF2AW834HQCg&amp;bvm=bv.60157871,d.b2I&amp;psig=AFQjCNHZuzkN1_JjIC9896Ra2EqGadwC7A&amp;ust=1391026717217742"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www.google.com/url?sa=i&amp;rct=j&amp;q=&amp;esrc=s&amp;source=images&amp;cd=&amp;cad=rja&amp;docid=7LEYsRVashJSSM&amp;tbnid=uh6p_h9m7QfggM:&amp;ved=0CAUQjRw&amp;url=http://twentytwowords.com/2012/10/02/15-camouflaged-owls-beautiful-birds-blending-in/&amp;ei=BRHoUuKxB4G52QXukYGIDA&amp;bvm=bv.60157871,d.b2I&amp;psig=AFQjCNEPd0xCytG4AH2AnTjjzudVw-7JFw&amp;ust=139102677837996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www.google.com/url?sa=i&amp;rct=j&amp;q=&amp;esrc=s&amp;source=images&amp;cd=&amp;cad=rja&amp;docid=ChEV4Ppp8AgUkM&amp;tbnid=u1oaaR2g98FKUM:&amp;ved=0CAUQjRw&amp;url=http://www.birds.cornell.edu/AllAboutBirds/studying/feathers/feathers&amp;ei=bQroUv6iLKTN2AWa9ICoAQ&amp;bvm=bv.60157871,d.b2I&amp;psig=AFQjCNGTzEjcdr6bIYwECkiEjuDj5vLZ5w&amp;ust=1391024897626485" TargetMode="Externa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hyperlink" Target="http://www.google.com/url?sa=i&amp;rct=j&amp;q=&amp;esrc=s&amp;source=images&amp;cd=&amp;cad=rja&amp;docid=ChEV4Ppp8AgUkM&amp;tbnid=XJxxtei-lpRSAM:&amp;ved=0CAUQjRw&amp;url=http://www.birds.cornell.edu/AllAboutBirds/studying/feathers/feathers&amp;ei=DA3oUo3nC6jw2QW5ioHwCw&amp;bvm=bv.60157871,d.b2I&amp;psig=AFQjCNGTzEjcdr6bIYwECkiEjuDj5vLZ5w&amp;ust=1391024897626485"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docid=EdoXpyA7DMsrjM&amp;tbnid=ZYAz1NEbIdinlM:&amp;ved=0CAUQjRw&amp;url=http://www.infovisual.info/02/058_en.html&amp;ei=SA_oUuj5Lo_s2AXZsICgAw&amp;bvm=bv.60157871,d.b2I&amp;psig=AFQjCNEKy8Q9D-5pREVJi0Kjt-ICNbpeqA&amp;ust=1391026346909038"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amp;esrc=s&amp;source=images&amp;cd=&amp;cad=rja&amp;docid=ah099qRSixB5qM&amp;tbnid=_--ed2M3mISbKM:&amp;ved=0CAUQjRw&amp;url=http://photography.nationalgeographic.com/photography/photo-of-the-day/emperor-penguin-divers-nicklen/&amp;ei=uhHoUoW7DMLl2QX_u4CYCg&amp;bvm=bv.60157871,d.b2I&amp;psig=AFQjCNEyPNfkNayV0GNMPLunhyow1JCSGw&amp;ust=1391026997947701"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www.google.com/url?sa=i&amp;rct=j&amp;q=&amp;esrc=s&amp;source=images&amp;cd=&amp;cad=rja&amp;docid=-iom1rp61g6xiM&amp;tbnid=1lKOqHqnDtYtiM:&amp;ved=0CAUQjRw&amp;url=http://mendobrew.com/blog/476_the-peregrine-falcon/&amp;ei=vhLoUr7cC8jQ2AWZvIGADQ&amp;bvm=bv.60157871,d.b2I&amp;psig=AFQjCNHat36HxCyV-70a48h0qTGsdZUVvQ&amp;ust=139102725110540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Class Aves: Birds</a:t>
            </a:r>
            <a:endParaRPr lang="en-US" dirty="0"/>
          </a:p>
        </p:txBody>
      </p:sp>
      <p:sp>
        <p:nvSpPr>
          <p:cNvPr id="3" name="Subtitle 2"/>
          <p:cNvSpPr>
            <a:spLocks noGrp="1"/>
          </p:cNvSpPr>
          <p:nvPr>
            <p:ph type="subTitle" idx="1"/>
          </p:nvPr>
        </p:nvSpPr>
        <p:spPr/>
        <p:txBody>
          <a:bodyPr/>
          <a:lstStyle/>
          <a:p>
            <a:r>
              <a:rPr lang="en-US" dirty="0" smtClean="0"/>
              <a:t>18A</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Wings</a:t>
            </a:r>
            <a:endParaRPr lang="en-US" dirty="0"/>
          </a:p>
        </p:txBody>
      </p:sp>
      <p:sp>
        <p:nvSpPr>
          <p:cNvPr id="3" name="Content Placeholder 2"/>
          <p:cNvSpPr>
            <a:spLocks noGrp="1"/>
          </p:cNvSpPr>
          <p:nvPr>
            <p:ph idx="1"/>
          </p:nvPr>
        </p:nvSpPr>
        <p:spPr>
          <a:xfrm>
            <a:off x="0" y="838201"/>
            <a:ext cx="9144000" cy="3733800"/>
          </a:xfrm>
        </p:spPr>
        <p:txBody>
          <a:bodyPr>
            <a:normAutofit fontScale="77500" lnSpcReduction="20000"/>
          </a:bodyPr>
          <a:lstStyle/>
          <a:p>
            <a:r>
              <a:rPr lang="en-US" dirty="0" smtClean="0"/>
              <a:t>Elliptical- short and wide providing for quick takeoffs and landings, low speed flight, and maneuverability (sparrows, woodpeckers)</a:t>
            </a:r>
          </a:p>
          <a:p>
            <a:r>
              <a:rPr lang="en-US" dirty="0" smtClean="0"/>
              <a:t>High-speed- thin, long, tapered shape that produces minimum drag (terns, swifts, sandpipers)</a:t>
            </a:r>
          </a:p>
          <a:p>
            <a:r>
              <a:rPr lang="en-US" dirty="0" smtClean="0"/>
              <a:t>Soaring- long and thin and resemble the wings of a glider; enable the bird to expend minimal energy in staying aloft but provide little maneuverability (gulls)</a:t>
            </a:r>
          </a:p>
          <a:p>
            <a:r>
              <a:rPr lang="en-US" dirty="0" smtClean="0"/>
              <a:t>High-lift- wings are large and convex; they give a great amount of lift even at low speeds, allowing birds to carry large prey (hawks, eagles, owls)</a:t>
            </a:r>
            <a:endParaRPr lang="en-US" dirty="0"/>
          </a:p>
        </p:txBody>
      </p:sp>
      <p:pic>
        <p:nvPicPr>
          <p:cNvPr id="24578" name="Picture 2" descr="http://www.mun.ca/biology/scarr/Bird_wing_types.gif">
            <a:hlinkClick r:id="rId2"/>
          </p:cNvPr>
          <p:cNvPicPr>
            <a:picLocks noChangeAspect="1" noChangeArrowheads="1"/>
          </p:cNvPicPr>
          <p:nvPr/>
        </p:nvPicPr>
        <p:blipFill>
          <a:blip r:embed="rId3" cstate="print"/>
          <a:srcRect/>
          <a:stretch>
            <a:fillRect/>
          </a:stretch>
        </p:blipFill>
        <p:spPr bwMode="auto">
          <a:xfrm>
            <a:off x="304800" y="4331278"/>
            <a:ext cx="8534400" cy="252672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Feet</a:t>
            </a:r>
            <a:endParaRPr lang="en-US" dirty="0"/>
          </a:p>
        </p:txBody>
      </p:sp>
      <p:sp>
        <p:nvSpPr>
          <p:cNvPr id="3" name="Content Placeholder 2"/>
          <p:cNvSpPr>
            <a:spLocks noGrp="1"/>
          </p:cNvSpPr>
          <p:nvPr>
            <p:ph idx="1"/>
          </p:nvPr>
        </p:nvSpPr>
        <p:spPr>
          <a:xfrm>
            <a:off x="0" y="914400"/>
            <a:ext cx="9144000" cy="4525963"/>
          </a:xfrm>
        </p:spPr>
        <p:txBody>
          <a:bodyPr>
            <a:normAutofit fontScale="85000" lnSpcReduction="20000"/>
          </a:bodyPr>
          <a:lstStyle/>
          <a:p>
            <a:r>
              <a:rPr lang="en-US" dirty="0" smtClean="0"/>
              <a:t>Wading- long, thin, widely spread toes that distribute weight; thin toes and legs permit movement in water without creating turbulence</a:t>
            </a:r>
          </a:p>
          <a:p>
            <a:r>
              <a:rPr lang="en-US" dirty="0" smtClean="0"/>
              <a:t>Swimming- webbed and serve as paddles</a:t>
            </a:r>
          </a:p>
          <a:p>
            <a:r>
              <a:rPr lang="en-US" dirty="0" smtClean="0"/>
              <a:t>Climbing- two toes in front and two behind to provide grip and balance</a:t>
            </a:r>
          </a:p>
          <a:p>
            <a:r>
              <a:rPr lang="en-US" dirty="0" smtClean="0"/>
              <a:t>Running- toes are strong and hoof like and support heavy birds as they run along the ground</a:t>
            </a:r>
          </a:p>
          <a:p>
            <a:r>
              <a:rPr lang="en-US" dirty="0" smtClean="0"/>
              <a:t>Grasping- toes with talons (long curved claws) designed to grasp and kill prey</a:t>
            </a:r>
          </a:p>
          <a:p>
            <a:r>
              <a:rPr lang="en-US" dirty="0" smtClean="0"/>
              <a:t>Perching- three front toes and one back toe; a locking device closes toes and remains tightly closed until the bird releases it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media-3.web.britannica.com/eb-media/69/51969-004-A91A8B4A.jpg">
            <a:hlinkClick r:id="rId2"/>
          </p:cNvPr>
          <p:cNvPicPr>
            <a:picLocks noChangeAspect="1" noChangeArrowheads="1"/>
          </p:cNvPicPr>
          <p:nvPr/>
        </p:nvPicPr>
        <p:blipFill>
          <a:blip r:embed="rId3" cstate="print"/>
          <a:srcRect/>
          <a:stretch>
            <a:fillRect/>
          </a:stretch>
        </p:blipFill>
        <p:spPr bwMode="auto">
          <a:xfrm>
            <a:off x="5410880" y="685800"/>
            <a:ext cx="3733120" cy="1981200"/>
          </a:xfrm>
          <a:prstGeom prst="rect">
            <a:avLst/>
          </a:prstGeom>
          <a:noFill/>
        </p:spPr>
      </p:pic>
      <p:pic>
        <p:nvPicPr>
          <p:cNvPr id="4" name="Picture 6" descr="http://media.web.britannica.com/eb-media/16/82316-036-3E751A7C.jpg">
            <a:hlinkClick r:id="rId4"/>
          </p:cNvPr>
          <p:cNvPicPr>
            <a:picLocks noChangeAspect="1" noChangeArrowheads="1"/>
          </p:cNvPicPr>
          <p:nvPr/>
        </p:nvPicPr>
        <p:blipFill>
          <a:blip r:embed="rId5" cstate="print"/>
          <a:srcRect/>
          <a:stretch>
            <a:fillRect/>
          </a:stretch>
        </p:blipFill>
        <p:spPr bwMode="auto">
          <a:xfrm>
            <a:off x="0" y="0"/>
            <a:ext cx="5304456" cy="3124200"/>
          </a:xfrm>
          <a:prstGeom prst="rect">
            <a:avLst/>
          </a:prstGeom>
          <a:noFill/>
        </p:spPr>
      </p:pic>
      <p:pic>
        <p:nvPicPr>
          <p:cNvPr id="5" name="Picture 8" descr="http://people.bethel.edu/~johgre/bio114d/images/Higher%20Verts%202/iBirdFeet.jpg">
            <a:hlinkClick r:id="rId6"/>
          </p:cNvPr>
          <p:cNvPicPr>
            <a:picLocks noChangeAspect="1" noChangeArrowheads="1"/>
          </p:cNvPicPr>
          <p:nvPr/>
        </p:nvPicPr>
        <p:blipFill>
          <a:blip r:embed="rId7" cstate="print"/>
          <a:srcRect/>
          <a:stretch>
            <a:fillRect/>
          </a:stretch>
        </p:blipFill>
        <p:spPr bwMode="auto">
          <a:xfrm>
            <a:off x="5105400" y="3505200"/>
            <a:ext cx="3429000" cy="2686051"/>
          </a:xfrm>
          <a:prstGeom prst="rect">
            <a:avLst/>
          </a:prstGeom>
          <a:noFill/>
        </p:spPr>
      </p:pic>
      <p:pic>
        <p:nvPicPr>
          <p:cNvPr id="27650" name="Picture 2" descr="http://www.dilmahconservation.org/wp-content/uploads/2012/12/Birdfeet-Arthursbiolog.jpg">
            <a:hlinkClick r:id="rId8"/>
          </p:cNvPr>
          <p:cNvPicPr>
            <a:picLocks noChangeAspect="1" noChangeArrowheads="1"/>
          </p:cNvPicPr>
          <p:nvPr/>
        </p:nvPicPr>
        <p:blipFill>
          <a:blip r:embed="rId9" cstate="print"/>
          <a:srcRect/>
          <a:stretch>
            <a:fillRect/>
          </a:stretch>
        </p:blipFill>
        <p:spPr bwMode="auto">
          <a:xfrm>
            <a:off x="304800" y="3581400"/>
            <a:ext cx="4286250" cy="28575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Skeleton</a:t>
            </a:r>
            <a:endParaRPr lang="en-US" dirty="0"/>
          </a:p>
        </p:txBody>
      </p:sp>
      <p:sp>
        <p:nvSpPr>
          <p:cNvPr id="3" name="Content Placeholder 2"/>
          <p:cNvSpPr>
            <a:spLocks noGrp="1"/>
          </p:cNvSpPr>
          <p:nvPr>
            <p:ph idx="1"/>
          </p:nvPr>
        </p:nvSpPr>
        <p:spPr>
          <a:xfrm>
            <a:off x="0" y="914400"/>
            <a:ext cx="9144000" cy="3048000"/>
          </a:xfrm>
        </p:spPr>
        <p:txBody>
          <a:bodyPr>
            <a:normAutofit fontScale="62500" lnSpcReduction="20000"/>
          </a:bodyPr>
          <a:lstStyle/>
          <a:p>
            <a:r>
              <a:rPr lang="en-US" dirty="0"/>
              <a:t>A bird’s skeleton has numerous </a:t>
            </a:r>
            <a:r>
              <a:rPr lang="en-US" u="sng" dirty="0"/>
              <a:t>air-filled</a:t>
            </a:r>
            <a:r>
              <a:rPr lang="en-US" dirty="0"/>
              <a:t> cavities within </a:t>
            </a:r>
            <a:r>
              <a:rPr lang="en-US" dirty="0" smtClean="0"/>
              <a:t>the bone</a:t>
            </a:r>
          </a:p>
          <a:p>
            <a:r>
              <a:rPr lang="en-US" dirty="0" smtClean="0"/>
              <a:t>Elongated upper jaw (maxilla) and lower jaw (mandible) are elongated and form the bill</a:t>
            </a:r>
          </a:p>
          <a:p>
            <a:r>
              <a:rPr lang="en-US" dirty="0" smtClean="0"/>
              <a:t>Vertebrae of the tail are free moving and help in guiding flight</a:t>
            </a:r>
          </a:p>
          <a:p>
            <a:r>
              <a:rPr lang="en-US" dirty="0" smtClean="0"/>
              <a:t>The trunk vertebrae, the flat ribs, and the sternum (breastbone) are fused to make the trunk a rigid framework</a:t>
            </a:r>
          </a:p>
          <a:p>
            <a:r>
              <a:rPr lang="en-US" dirty="0" smtClean="0"/>
              <a:t>central </a:t>
            </a:r>
            <a:r>
              <a:rPr lang="en-US" dirty="0"/>
              <a:t>ridge </a:t>
            </a:r>
            <a:r>
              <a:rPr lang="en-US" dirty="0" smtClean="0"/>
              <a:t>of the breastbone called </a:t>
            </a:r>
            <a:r>
              <a:rPr lang="en-US" dirty="0"/>
              <a:t>the </a:t>
            </a:r>
            <a:r>
              <a:rPr lang="en-US" u="sng" dirty="0" smtClean="0"/>
              <a:t>keel</a:t>
            </a:r>
            <a:r>
              <a:rPr lang="en-US" dirty="0" smtClean="0"/>
              <a:t> </a:t>
            </a:r>
            <a:r>
              <a:rPr lang="en-US" dirty="0"/>
              <a:t>provides </a:t>
            </a:r>
            <a:r>
              <a:rPr lang="en-US" u="sng" dirty="0"/>
              <a:t>attachment</a:t>
            </a:r>
            <a:r>
              <a:rPr lang="en-US" dirty="0"/>
              <a:t> for flight muscles</a:t>
            </a:r>
            <a:r>
              <a:rPr lang="en-US" dirty="0" smtClean="0"/>
              <a:t>.</a:t>
            </a:r>
          </a:p>
          <a:p>
            <a:r>
              <a:rPr lang="en-US" dirty="0" smtClean="0"/>
              <a:t>Clavicles (collarbones) are enlarge and fused, forming the “wishbone” which also provides attachment for flight muscles</a:t>
            </a:r>
          </a:p>
          <a:p>
            <a:endParaRPr lang="en-US" dirty="0"/>
          </a:p>
          <a:p>
            <a:endParaRPr lang="en-US" dirty="0"/>
          </a:p>
        </p:txBody>
      </p:sp>
      <p:pic>
        <p:nvPicPr>
          <p:cNvPr id="25602" name="Picture 2" descr="Avian Skeleton"/>
          <p:cNvPicPr>
            <a:picLocks noChangeAspect="1" noChangeArrowheads="1"/>
          </p:cNvPicPr>
          <p:nvPr/>
        </p:nvPicPr>
        <p:blipFill>
          <a:blip r:embed="rId2" cstate="print"/>
          <a:srcRect/>
          <a:stretch>
            <a:fillRect/>
          </a:stretch>
        </p:blipFill>
        <p:spPr bwMode="auto">
          <a:xfrm>
            <a:off x="1447800" y="3943117"/>
            <a:ext cx="6086475" cy="291488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Bird Systems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Digestion</a:t>
            </a:r>
            <a:endParaRPr lang="en-US" dirty="0"/>
          </a:p>
        </p:txBody>
      </p:sp>
      <p:sp>
        <p:nvSpPr>
          <p:cNvPr id="3" name="Content Placeholder 2"/>
          <p:cNvSpPr>
            <a:spLocks noGrp="1"/>
          </p:cNvSpPr>
          <p:nvPr>
            <p:ph idx="1"/>
          </p:nvPr>
        </p:nvSpPr>
        <p:spPr/>
        <p:txBody>
          <a:bodyPr>
            <a:normAutofit/>
          </a:bodyPr>
          <a:lstStyle/>
          <a:p>
            <a:r>
              <a:rPr lang="en-US" dirty="0" smtClean="0"/>
              <a:t>Birds need a lot of energy to fly so they have to eat a lot.</a:t>
            </a:r>
          </a:p>
          <a:p>
            <a:r>
              <a:rPr lang="en-US" dirty="0" smtClean="0"/>
              <a:t>They also have to be able to digest food quickly. They can’t carry heavy food around while flying and they need the energy.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Bill</a:t>
            </a:r>
            <a:endParaRPr lang="en-US" dirty="0"/>
          </a:p>
        </p:txBody>
      </p:sp>
      <p:sp>
        <p:nvSpPr>
          <p:cNvPr id="3" name="Content Placeholder 2"/>
          <p:cNvSpPr>
            <a:spLocks noGrp="1"/>
          </p:cNvSpPr>
          <p:nvPr>
            <p:ph idx="1"/>
          </p:nvPr>
        </p:nvSpPr>
        <p:spPr>
          <a:xfrm>
            <a:off x="0" y="838200"/>
            <a:ext cx="3733800" cy="6019800"/>
          </a:xfrm>
        </p:spPr>
        <p:txBody>
          <a:bodyPr>
            <a:normAutofit fontScale="85000" lnSpcReduction="10000"/>
          </a:bodyPr>
          <a:lstStyle/>
          <a:p>
            <a:r>
              <a:rPr lang="en-US" dirty="0" smtClean="0"/>
              <a:t>The type of bill depends on the bird’s diet</a:t>
            </a:r>
          </a:p>
          <a:p>
            <a:r>
              <a:rPr lang="en-US" dirty="0" smtClean="0"/>
              <a:t>Spearing fish- long slender</a:t>
            </a:r>
          </a:p>
          <a:p>
            <a:r>
              <a:rPr lang="en-US" dirty="0" smtClean="0"/>
              <a:t>Probing for insects- long slender</a:t>
            </a:r>
          </a:p>
          <a:p>
            <a:r>
              <a:rPr lang="en-US" dirty="0" smtClean="0"/>
              <a:t>Cracking and crushing seeds- short and stout</a:t>
            </a:r>
          </a:p>
          <a:p>
            <a:r>
              <a:rPr lang="en-US" dirty="0" smtClean="0"/>
              <a:t>Tearing prey- hooked pointed bills</a:t>
            </a:r>
          </a:p>
          <a:p>
            <a:r>
              <a:rPr lang="en-US" dirty="0" smtClean="0"/>
              <a:t>Filtering- bills contain throat pouch</a:t>
            </a:r>
            <a:endParaRPr lang="en-US" dirty="0"/>
          </a:p>
        </p:txBody>
      </p:sp>
      <p:pic>
        <p:nvPicPr>
          <p:cNvPr id="1026" name="Picture 2" descr="Art:Birds have different kinds of bills to help them eat different kinds of food."/>
          <p:cNvPicPr>
            <a:picLocks noChangeAspect="1" noChangeArrowheads="1"/>
          </p:cNvPicPr>
          <p:nvPr/>
        </p:nvPicPr>
        <p:blipFill>
          <a:blip r:embed="rId2" cstate="print"/>
          <a:srcRect/>
          <a:stretch>
            <a:fillRect/>
          </a:stretch>
        </p:blipFill>
        <p:spPr bwMode="auto">
          <a:xfrm>
            <a:off x="3714750" y="1981200"/>
            <a:ext cx="5429250" cy="30003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blinds(horizontal)">
                                      <p:cBhvr>
                                        <p:cTn id="3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Digestion</a:t>
            </a:r>
            <a:endParaRPr lang="en-US" dirty="0"/>
          </a:p>
        </p:txBody>
      </p:sp>
      <p:sp>
        <p:nvSpPr>
          <p:cNvPr id="3" name="Content Placeholder 2"/>
          <p:cNvSpPr>
            <a:spLocks noGrp="1"/>
          </p:cNvSpPr>
          <p:nvPr>
            <p:ph idx="1"/>
          </p:nvPr>
        </p:nvSpPr>
        <p:spPr>
          <a:xfrm>
            <a:off x="0" y="990600"/>
            <a:ext cx="5181600" cy="5867400"/>
          </a:xfrm>
        </p:spPr>
        <p:txBody>
          <a:bodyPr>
            <a:normAutofit fontScale="77500" lnSpcReduction="20000"/>
          </a:bodyPr>
          <a:lstStyle/>
          <a:p>
            <a:r>
              <a:rPr lang="en-US" dirty="0" smtClean="0"/>
              <a:t>Esophagus</a:t>
            </a:r>
          </a:p>
          <a:p>
            <a:r>
              <a:rPr lang="en-US" dirty="0" smtClean="0"/>
              <a:t>Crop- stores food. It is an enlargement of the esophagus</a:t>
            </a:r>
          </a:p>
          <a:p>
            <a:r>
              <a:rPr lang="en-US" dirty="0" err="1" smtClean="0"/>
              <a:t>Proventriculus</a:t>
            </a:r>
            <a:r>
              <a:rPr lang="en-US" dirty="0" smtClean="0"/>
              <a:t>- first part of the </a:t>
            </a:r>
            <a:r>
              <a:rPr lang="en-US" b="1" dirty="0" smtClean="0"/>
              <a:t>stomach</a:t>
            </a:r>
            <a:r>
              <a:rPr lang="en-US" dirty="0" smtClean="0"/>
              <a:t>, produces digestive juices</a:t>
            </a:r>
          </a:p>
          <a:p>
            <a:r>
              <a:rPr lang="en-US" dirty="0" smtClean="0"/>
              <a:t>Gizzard- second part of the </a:t>
            </a:r>
            <a:r>
              <a:rPr lang="en-US" b="1" dirty="0" smtClean="0"/>
              <a:t>stomach</a:t>
            </a:r>
            <a:r>
              <a:rPr lang="en-US" dirty="0" smtClean="0"/>
              <a:t>, where grinding of the food (mechanical digestion) occurs. It has thick muscular walls. Birds swallow gravel to help grind the food.</a:t>
            </a:r>
          </a:p>
          <a:p>
            <a:r>
              <a:rPr lang="en-US" dirty="0" smtClean="0"/>
              <a:t>Intestines- final digestion and absorption</a:t>
            </a:r>
          </a:p>
          <a:p>
            <a:r>
              <a:rPr lang="en-US" dirty="0" err="1" smtClean="0"/>
              <a:t>Cloaca</a:t>
            </a:r>
            <a:r>
              <a:rPr lang="en-US" dirty="0" smtClean="0"/>
              <a:t>- serves as the common opening for the intestine, kidney duct, and reproductive organs</a:t>
            </a:r>
          </a:p>
          <a:p>
            <a:endParaRPr lang="en-US" dirty="0"/>
          </a:p>
        </p:txBody>
      </p:sp>
      <p:pic>
        <p:nvPicPr>
          <p:cNvPr id="31746" name="Picture 2" descr="http://www2.ca.uky.edu/poultryprofitability/Production_manual/Chapter3_Anatomy_and_Physiology/labeled_digestive_tract.png">
            <a:hlinkClick r:id="rId2"/>
          </p:cNvPr>
          <p:cNvPicPr>
            <a:picLocks noChangeAspect="1" noChangeArrowheads="1"/>
          </p:cNvPicPr>
          <p:nvPr/>
        </p:nvPicPr>
        <p:blipFill>
          <a:blip r:embed="rId3" cstate="print"/>
          <a:srcRect/>
          <a:stretch>
            <a:fillRect/>
          </a:stretch>
        </p:blipFill>
        <p:spPr bwMode="auto">
          <a:xfrm>
            <a:off x="5181600" y="1905000"/>
            <a:ext cx="3962400" cy="32237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1746"/>
                                        </p:tgtEl>
                                        <p:attrNameLst>
                                          <p:attrName>style.visibility</p:attrName>
                                        </p:attrNameLst>
                                      </p:cBhvr>
                                      <p:to>
                                        <p:strVal val="visible"/>
                                      </p:to>
                                    </p:set>
                                    <p:animEffect transition="in" filter="blinds(horizontal)">
                                      <p:cBhvr>
                                        <p:cTn id="37" dur="5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Respiration</a:t>
            </a:r>
            <a:endParaRPr lang="en-US" dirty="0"/>
          </a:p>
        </p:txBody>
      </p:sp>
      <p:sp>
        <p:nvSpPr>
          <p:cNvPr id="3" name="Content Placeholder 2"/>
          <p:cNvSpPr>
            <a:spLocks noGrp="1"/>
          </p:cNvSpPr>
          <p:nvPr>
            <p:ph idx="1"/>
          </p:nvPr>
        </p:nvSpPr>
        <p:spPr>
          <a:xfrm>
            <a:off x="0" y="990601"/>
            <a:ext cx="9144000" cy="3276599"/>
          </a:xfrm>
        </p:spPr>
        <p:txBody>
          <a:bodyPr>
            <a:normAutofit fontScale="92500" lnSpcReduction="10000"/>
          </a:bodyPr>
          <a:lstStyle/>
          <a:p>
            <a:r>
              <a:rPr lang="en-US" dirty="0" smtClean="0"/>
              <a:t>Air Sacs- unique to birds</a:t>
            </a:r>
          </a:p>
          <a:p>
            <a:pPr lvl="1"/>
            <a:r>
              <a:rPr lang="en-US" dirty="0" smtClean="0"/>
              <a:t>The lungs are unable to supply all the oxygen the bird needs to maintain its high metabolism. </a:t>
            </a:r>
          </a:p>
          <a:p>
            <a:pPr lvl="1"/>
            <a:r>
              <a:rPr lang="en-US" dirty="0" smtClean="0"/>
              <a:t>As the bird exhales oxygen rich air goes from the air sacs to the lungs, so the bird has oxygen rich air passing through their lungs as they breathe in and out.</a:t>
            </a:r>
          </a:p>
          <a:p>
            <a:pPr lvl="1"/>
            <a:r>
              <a:rPr lang="en-US" dirty="0" smtClean="0"/>
              <a:t>Also make the bird light because they are located in places where fluids or fat would be in other organisms.</a:t>
            </a:r>
          </a:p>
          <a:p>
            <a:endParaRPr lang="en-US" dirty="0"/>
          </a:p>
        </p:txBody>
      </p:sp>
      <p:pic>
        <p:nvPicPr>
          <p:cNvPr id="8194" name="Picture 2" descr="http://www.peteducation.com/images/articles/ill_bird_airsacs.gif"/>
          <p:cNvPicPr>
            <a:picLocks noChangeAspect="1" noChangeArrowheads="1"/>
          </p:cNvPicPr>
          <p:nvPr/>
        </p:nvPicPr>
        <p:blipFill>
          <a:blip r:embed="rId2" cstate="print"/>
          <a:srcRect/>
          <a:stretch>
            <a:fillRect/>
          </a:stretch>
        </p:blipFill>
        <p:spPr bwMode="auto">
          <a:xfrm>
            <a:off x="1600200" y="4438650"/>
            <a:ext cx="2743200" cy="2419350"/>
          </a:xfrm>
          <a:prstGeom prst="rect">
            <a:avLst/>
          </a:prstGeom>
          <a:noFill/>
        </p:spPr>
      </p:pic>
      <p:pic>
        <p:nvPicPr>
          <p:cNvPr id="8196" name="Picture 4" descr="Illustration of the air sacs of a bird"/>
          <p:cNvPicPr>
            <a:picLocks noChangeAspect="1" noChangeArrowheads="1"/>
          </p:cNvPicPr>
          <p:nvPr/>
        </p:nvPicPr>
        <p:blipFill>
          <a:blip r:embed="rId3" cstate="print"/>
          <a:srcRect/>
          <a:stretch>
            <a:fillRect/>
          </a:stretch>
        </p:blipFill>
        <p:spPr bwMode="auto">
          <a:xfrm>
            <a:off x="4419600" y="4114800"/>
            <a:ext cx="2057400"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Respiration</a:t>
            </a:r>
            <a:endParaRPr lang="en-US" dirty="0"/>
          </a:p>
        </p:txBody>
      </p:sp>
      <p:sp>
        <p:nvSpPr>
          <p:cNvPr id="3" name="Content Placeholder 2"/>
          <p:cNvSpPr>
            <a:spLocks noGrp="1"/>
          </p:cNvSpPr>
          <p:nvPr>
            <p:ph idx="1"/>
          </p:nvPr>
        </p:nvSpPr>
        <p:spPr/>
        <p:txBody>
          <a:bodyPr/>
          <a:lstStyle/>
          <a:p>
            <a:r>
              <a:rPr lang="en-US" dirty="0" smtClean="0"/>
              <a:t>High metabolism produces a lot of heat</a:t>
            </a:r>
          </a:p>
          <a:p>
            <a:r>
              <a:rPr lang="en-US" dirty="0" smtClean="0"/>
              <a:t>Respiration is important because it helps cool the bird</a:t>
            </a:r>
          </a:p>
          <a:p>
            <a:r>
              <a:rPr lang="en-US" dirty="0" smtClean="0"/>
              <a:t>They can rapidly move air in and of their air sacs. The exiting air carries heat.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Characteristics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Covered with feathers</a:t>
            </a:r>
          </a:p>
          <a:p>
            <a:r>
              <a:rPr lang="en-US" dirty="0" smtClean="0"/>
              <a:t>Have thin-walled, often hollow bones (these bones are not lighter, but they are denser, stiffer, and stronger)</a:t>
            </a:r>
          </a:p>
          <a:p>
            <a:r>
              <a:rPr lang="en-US" dirty="0" smtClean="0"/>
              <a:t>Require enormous amounts of energy</a:t>
            </a:r>
          </a:p>
          <a:p>
            <a:r>
              <a:rPr lang="en-US" dirty="0" smtClean="0"/>
              <a:t>Demand lots of oxygen for respiration</a:t>
            </a:r>
          </a:p>
          <a:p>
            <a:r>
              <a:rPr lang="en-US" dirty="0" smtClean="0"/>
              <a:t>Are endothermic (warm-blooded)</a:t>
            </a:r>
          </a:p>
          <a:p>
            <a:r>
              <a:rPr lang="en-US" dirty="0" smtClean="0"/>
              <a:t>Have high metabolism</a:t>
            </a:r>
          </a:p>
          <a:p>
            <a:r>
              <a:rPr lang="en-US" dirty="0" smtClean="0"/>
              <a:t>Have no teeth (durable beak made of keratin is just as </a:t>
            </a:r>
            <a:r>
              <a:rPr lang="en-US" smtClean="0"/>
              <a:t>efficient but lighter</a:t>
            </a:r>
            <a:r>
              <a:rPr lang="en-US" dirty="0" smtClean="0"/>
              <a:t>)</a:t>
            </a:r>
          </a:p>
          <a:p>
            <a:r>
              <a:rPr lang="en-US" dirty="0" smtClean="0"/>
              <a:t>Oviparous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Circulation</a:t>
            </a:r>
            <a:endParaRPr lang="en-US" dirty="0"/>
          </a:p>
        </p:txBody>
      </p:sp>
      <p:sp>
        <p:nvSpPr>
          <p:cNvPr id="3" name="Content Placeholder 2"/>
          <p:cNvSpPr>
            <a:spLocks noGrp="1"/>
          </p:cNvSpPr>
          <p:nvPr>
            <p:ph idx="1"/>
          </p:nvPr>
        </p:nvSpPr>
        <p:spPr>
          <a:xfrm>
            <a:off x="0" y="914400"/>
            <a:ext cx="9144000" cy="1676400"/>
          </a:xfrm>
        </p:spPr>
        <p:txBody>
          <a:bodyPr/>
          <a:lstStyle/>
          <a:p>
            <a:r>
              <a:rPr lang="en-US" dirty="0" smtClean="0"/>
              <a:t>4 chambered heart</a:t>
            </a:r>
          </a:p>
          <a:p>
            <a:r>
              <a:rPr lang="en-US" dirty="0" smtClean="0"/>
              <a:t>Oxygenated and deoxygenated blood completely separated</a:t>
            </a:r>
            <a:endParaRPr lang="en-US" dirty="0"/>
          </a:p>
        </p:txBody>
      </p:sp>
      <p:pic>
        <p:nvPicPr>
          <p:cNvPr id="1026" name="Picture 2" descr="C:\Users\jordans\Desktop\ClassReptilia\picture61333415183700.jpg"/>
          <p:cNvPicPr>
            <a:picLocks noChangeAspect="1" noChangeArrowheads="1"/>
          </p:cNvPicPr>
          <p:nvPr/>
        </p:nvPicPr>
        <p:blipFill>
          <a:blip r:embed="rId2" cstate="print"/>
          <a:srcRect/>
          <a:stretch>
            <a:fillRect/>
          </a:stretch>
        </p:blipFill>
        <p:spPr bwMode="auto">
          <a:xfrm>
            <a:off x="1371600" y="2667000"/>
            <a:ext cx="6247999" cy="3804872"/>
          </a:xfrm>
          <a:prstGeom prst="rect">
            <a:avLst/>
          </a:prstGeom>
          <a:noFill/>
        </p:spPr>
      </p:pic>
      <p:sp>
        <p:nvSpPr>
          <p:cNvPr id="6" name="Rectangle 5"/>
          <p:cNvSpPr/>
          <p:nvPr/>
        </p:nvSpPr>
        <p:spPr>
          <a:xfrm>
            <a:off x="4419600" y="2743200"/>
            <a:ext cx="1066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linds(horizontal)">
                                      <p:cBhvr>
                                        <p:cTn id="17" dur="500"/>
                                        <p:tgtEl>
                                          <p:spTgt spid="1026"/>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Circulation</a:t>
            </a:r>
            <a:endParaRPr lang="en-US" dirty="0"/>
          </a:p>
        </p:txBody>
      </p:sp>
      <p:sp>
        <p:nvSpPr>
          <p:cNvPr id="3" name="Content Placeholder 2"/>
          <p:cNvSpPr>
            <a:spLocks noGrp="1"/>
          </p:cNvSpPr>
          <p:nvPr>
            <p:ph idx="1"/>
          </p:nvPr>
        </p:nvSpPr>
        <p:spPr>
          <a:xfrm>
            <a:off x="0" y="914401"/>
            <a:ext cx="9144000" cy="2362200"/>
          </a:xfrm>
        </p:spPr>
        <p:txBody>
          <a:bodyPr>
            <a:normAutofit fontScale="92500" lnSpcReduction="10000"/>
          </a:bodyPr>
          <a:lstStyle/>
          <a:p>
            <a:r>
              <a:rPr lang="en-US" dirty="0" smtClean="0"/>
              <a:t>Relative to its body size birds have the largest hearts of all vertebrates</a:t>
            </a:r>
          </a:p>
          <a:p>
            <a:r>
              <a:rPr lang="en-US" dirty="0" smtClean="0"/>
              <a:t>135-570 heart beats per minute (</a:t>
            </a:r>
            <a:r>
              <a:rPr lang="en-US" dirty="0" err="1" smtClean="0"/>
              <a:t>avg</a:t>
            </a:r>
            <a:r>
              <a:rPr lang="en-US" dirty="0" smtClean="0"/>
              <a:t> human </a:t>
            </a:r>
            <a:r>
              <a:rPr lang="en-US" dirty="0" err="1" smtClean="0"/>
              <a:t>heartrate</a:t>
            </a:r>
            <a:r>
              <a:rPr lang="en-US" dirty="0" smtClean="0"/>
              <a:t> is 60-100 </a:t>
            </a:r>
            <a:r>
              <a:rPr lang="en-US" dirty="0" err="1" smtClean="0"/>
              <a:t>bpm</a:t>
            </a:r>
            <a:r>
              <a:rPr lang="en-US" dirty="0" smtClean="0"/>
              <a:t>, could be around 200 </a:t>
            </a:r>
            <a:r>
              <a:rPr lang="en-US" dirty="0" err="1" smtClean="0"/>
              <a:t>bpm</a:t>
            </a:r>
            <a:r>
              <a:rPr lang="en-US" dirty="0" smtClean="0"/>
              <a:t> during exercise)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universe-review.ca/I10-83-metabolic.jpg"/>
          <p:cNvPicPr>
            <a:picLocks noChangeAspect="1" noChangeArrowheads="1"/>
          </p:cNvPicPr>
          <p:nvPr/>
        </p:nvPicPr>
        <p:blipFill>
          <a:blip r:embed="rId2" cstate="print"/>
          <a:srcRect/>
          <a:stretch>
            <a:fillRect/>
          </a:stretch>
        </p:blipFill>
        <p:spPr bwMode="auto">
          <a:xfrm>
            <a:off x="1447800" y="838200"/>
            <a:ext cx="6362700" cy="428625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Excretion</a:t>
            </a:r>
            <a:endParaRPr lang="en-US" dirty="0"/>
          </a:p>
        </p:txBody>
      </p:sp>
      <p:sp>
        <p:nvSpPr>
          <p:cNvPr id="3" name="Content Placeholder 2"/>
          <p:cNvSpPr>
            <a:spLocks noGrp="1"/>
          </p:cNvSpPr>
          <p:nvPr>
            <p:ph idx="1"/>
          </p:nvPr>
        </p:nvSpPr>
        <p:spPr>
          <a:xfrm>
            <a:off x="0" y="990600"/>
            <a:ext cx="9144000" cy="2362200"/>
          </a:xfrm>
        </p:spPr>
        <p:txBody>
          <a:bodyPr/>
          <a:lstStyle/>
          <a:p>
            <a:r>
              <a:rPr lang="en-US" dirty="0" smtClean="0"/>
              <a:t>Pair of dorsal kidneys</a:t>
            </a:r>
          </a:p>
          <a:p>
            <a:r>
              <a:rPr lang="en-US" dirty="0" smtClean="0"/>
              <a:t>Waste empties directly from the kidneys into the </a:t>
            </a:r>
            <a:r>
              <a:rPr lang="en-US" dirty="0" err="1" smtClean="0"/>
              <a:t>cloaca</a:t>
            </a:r>
            <a:endParaRPr lang="en-US" dirty="0" smtClean="0"/>
          </a:p>
          <a:p>
            <a:r>
              <a:rPr lang="en-US" dirty="0" smtClean="0"/>
              <a:t>Birds do not store urine or feces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a:t>
            </a:r>
            <a:endParaRPr lang="en-US" dirty="0"/>
          </a:p>
        </p:txBody>
      </p:sp>
      <p:sp>
        <p:nvSpPr>
          <p:cNvPr id="3" name="Content Placeholder 2"/>
          <p:cNvSpPr>
            <a:spLocks noGrp="1"/>
          </p:cNvSpPr>
          <p:nvPr>
            <p:ph idx="1"/>
          </p:nvPr>
        </p:nvSpPr>
        <p:spPr/>
        <p:txBody>
          <a:bodyPr/>
          <a:lstStyle/>
          <a:p>
            <a:r>
              <a:rPr lang="en-US" dirty="0" err="1" smtClean="0"/>
              <a:t>Syrinx</a:t>
            </a:r>
            <a:r>
              <a:rPr lang="en-US" dirty="0" smtClean="0"/>
              <a:t>- song box, enlargement of the trachea just above where it divides to enter the lungs</a:t>
            </a:r>
          </a:p>
          <a:p>
            <a:r>
              <a:rPr lang="en-US" dirty="0" err="1" smtClean="0"/>
              <a:t>Syrinx</a:t>
            </a:r>
            <a:r>
              <a:rPr lang="en-US" dirty="0" smtClean="0"/>
              <a:t> and associated muscles produce sound</a:t>
            </a:r>
            <a:endParaRPr lang="en-US" dirty="0"/>
          </a:p>
        </p:txBody>
      </p:sp>
      <p:sp>
        <p:nvSpPr>
          <p:cNvPr id="4" name="TextBox 3"/>
          <p:cNvSpPr txBox="1"/>
          <p:nvPr/>
        </p:nvSpPr>
        <p:spPr>
          <a:xfrm>
            <a:off x="0" y="6211669"/>
            <a:ext cx="5105400" cy="646331"/>
          </a:xfrm>
          <a:prstGeom prst="rect">
            <a:avLst/>
          </a:prstGeom>
          <a:noFill/>
        </p:spPr>
        <p:txBody>
          <a:bodyPr wrap="square" rtlCol="0">
            <a:spAutoFit/>
          </a:bodyPr>
          <a:lstStyle/>
          <a:p>
            <a:r>
              <a:rPr lang="en-US" dirty="0" smtClean="0"/>
              <a:t>Bird Mimicry</a:t>
            </a:r>
          </a:p>
          <a:p>
            <a:r>
              <a:rPr lang="en-US" dirty="0" smtClean="0"/>
              <a:t>http://www.youtube.com/watch?v=VjE0Kdfos4Y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Sensing</a:t>
            </a:r>
            <a:endParaRPr lang="en-US" dirty="0"/>
          </a:p>
        </p:txBody>
      </p:sp>
      <p:sp>
        <p:nvSpPr>
          <p:cNvPr id="3" name="Content Placeholder 2"/>
          <p:cNvSpPr>
            <a:spLocks noGrp="1"/>
          </p:cNvSpPr>
          <p:nvPr>
            <p:ph idx="1"/>
          </p:nvPr>
        </p:nvSpPr>
        <p:spPr>
          <a:xfrm>
            <a:off x="0" y="609601"/>
            <a:ext cx="9144000" cy="3809999"/>
          </a:xfrm>
        </p:spPr>
        <p:txBody>
          <a:bodyPr>
            <a:normAutofit fontScale="92500" lnSpcReduction="20000"/>
          </a:bodyPr>
          <a:lstStyle/>
          <a:p>
            <a:r>
              <a:rPr lang="en-US" dirty="0" smtClean="0"/>
              <a:t>Reptiles, amphibians, and fish rely heavily on smell and taste</a:t>
            </a:r>
          </a:p>
          <a:p>
            <a:r>
              <a:rPr lang="en-US" dirty="0" smtClean="0"/>
              <a:t>Birds rely heavily on hearing and sight</a:t>
            </a:r>
          </a:p>
          <a:p>
            <a:r>
              <a:rPr lang="en-US" dirty="0" smtClean="0"/>
              <a:t>Vision of a hawk is 8 times more acute than that of a human</a:t>
            </a:r>
          </a:p>
          <a:p>
            <a:r>
              <a:rPr lang="en-US" dirty="0" smtClean="0"/>
              <a:t>Owls can see in light 1/10 to 1/100 the brightness required by man to see</a:t>
            </a:r>
          </a:p>
          <a:p>
            <a:r>
              <a:rPr lang="en-US" dirty="0" smtClean="0"/>
              <a:t>Light receptors in the retina of a bird’s eye are packed from 2-5 times more tightly than those in humans</a:t>
            </a:r>
            <a:endParaRPr lang="en-US" dirty="0"/>
          </a:p>
        </p:txBody>
      </p:sp>
      <p:sp>
        <p:nvSpPr>
          <p:cNvPr id="4" name="TextBox 3"/>
          <p:cNvSpPr txBox="1"/>
          <p:nvPr/>
        </p:nvSpPr>
        <p:spPr>
          <a:xfrm>
            <a:off x="0" y="4734342"/>
            <a:ext cx="5562600" cy="2123658"/>
          </a:xfrm>
          <a:prstGeom prst="rect">
            <a:avLst/>
          </a:prstGeom>
          <a:noFill/>
        </p:spPr>
        <p:txBody>
          <a:bodyPr wrap="square" rtlCol="0">
            <a:spAutoFit/>
          </a:bodyPr>
          <a:lstStyle/>
          <a:p>
            <a:r>
              <a:rPr lang="en-US" sz="1100" dirty="0" smtClean="0"/>
              <a:t>Falcon</a:t>
            </a:r>
          </a:p>
          <a:p>
            <a:r>
              <a:rPr lang="en-US" sz="1100" dirty="0" smtClean="0"/>
              <a:t>http://www.youtube.com/watch?v=r7lglchYNew</a:t>
            </a:r>
          </a:p>
          <a:p>
            <a:r>
              <a:rPr lang="en-US" sz="1100" dirty="0" smtClean="0"/>
              <a:t>Eagle goat</a:t>
            </a:r>
          </a:p>
          <a:p>
            <a:r>
              <a:rPr lang="en-US" sz="1100" dirty="0" smtClean="0"/>
              <a:t>http://www.youtube.com/watch?v=VklTs-Tid_I</a:t>
            </a:r>
          </a:p>
          <a:p>
            <a:r>
              <a:rPr lang="en-US" sz="1100" dirty="0" smtClean="0"/>
              <a:t>Hawk- iguana</a:t>
            </a:r>
          </a:p>
          <a:p>
            <a:r>
              <a:rPr lang="en-US" sz="1100" dirty="0" smtClean="0"/>
              <a:t>http://www.youtube.com/watch?v=9vQuqg5hZYM</a:t>
            </a:r>
          </a:p>
          <a:p>
            <a:r>
              <a:rPr lang="en-US" sz="1100" dirty="0" smtClean="0"/>
              <a:t>Bird of Prey- Snake</a:t>
            </a:r>
          </a:p>
          <a:p>
            <a:r>
              <a:rPr lang="en-US" sz="1100" dirty="0" smtClean="0"/>
              <a:t>http://www.youtube.com/watch?v=s-sHY1zSA2I</a:t>
            </a:r>
          </a:p>
          <a:p>
            <a:r>
              <a:rPr lang="en-US" sz="1100" dirty="0" smtClean="0"/>
              <a:t>Bird of Prey- Seal</a:t>
            </a:r>
          </a:p>
          <a:p>
            <a:r>
              <a:rPr lang="en-US" sz="1100" dirty="0" smtClean="0"/>
              <a:t>http://www.youtube.com/watch?v=Ugxq3yLNk6g</a:t>
            </a:r>
          </a:p>
          <a:p>
            <a:r>
              <a:rPr lang="en-US" sz="1100" dirty="0" smtClean="0"/>
              <a:t>Bird Orders</a:t>
            </a:r>
          </a:p>
          <a:p>
            <a:r>
              <a:rPr lang="en-US" sz="1100" dirty="0" smtClean="0"/>
              <a:t>http://www.allaboutbirds.org/guide/search</a:t>
            </a:r>
            <a:endParaRPr lang="en-US"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Behaviors</a:t>
            </a:r>
            <a:endParaRPr lang="en-US" dirty="0"/>
          </a:p>
        </p:txBody>
      </p:sp>
      <p:sp>
        <p:nvSpPr>
          <p:cNvPr id="3" name="Content Placeholder 2"/>
          <p:cNvSpPr>
            <a:spLocks noGrp="1"/>
          </p:cNvSpPr>
          <p:nvPr>
            <p:ph idx="1"/>
          </p:nvPr>
        </p:nvSpPr>
        <p:spPr>
          <a:xfrm>
            <a:off x="457200" y="1600201"/>
            <a:ext cx="8229600" cy="1676400"/>
          </a:xfrm>
        </p:spPr>
        <p:txBody>
          <a:bodyPr/>
          <a:lstStyle/>
          <a:p>
            <a:r>
              <a:rPr lang="en-US" dirty="0" smtClean="0"/>
              <a:t>Mating rituals</a:t>
            </a:r>
            <a:endParaRPr lang="en-US" dirty="0"/>
          </a:p>
        </p:txBody>
      </p:sp>
      <p:sp>
        <p:nvSpPr>
          <p:cNvPr id="4" name="TextBox 3"/>
          <p:cNvSpPr txBox="1"/>
          <p:nvPr/>
        </p:nvSpPr>
        <p:spPr>
          <a:xfrm>
            <a:off x="0" y="5657671"/>
            <a:ext cx="5334000" cy="1200329"/>
          </a:xfrm>
          <a:prstGeom prst="rect">
            <a:avLst/>
          </a:prstGeom>
          <a:noFill/>
        </p:spPr>
        <p:txBody>
          <a:bodyPr wrap="square" rtlCol="0">
            <a:spAutoFit/>
          </a:bodyPr>
          <a:lstStyle/>
          <a:p>
            <a:r>
              <a:rPr lang="en-US" dirty="0" smtClean="0"/>
              <a:t>Birds of Paradise mating dance</a:t>
            </a:r>
          </a:p>
          <a:p>
            <a:r>
              <a:rPr lang="en-US" dirty="0" smtClean="0"/>
              <a:t>http://www.youtube.com/watch?v=L54bxmZy_NE</a:t>
            </a:r>
          </a:p>
          <a:p>
            <a:r>
              <a:rPr lang="en-US" dirty="0" smtClean="0"/>
              <a:t>Prairie Chicken mating dance</a:t>
            </a:r>
          </a:p>
          <a:p>
            <a:r>
              <a:rPr lang="en-US" dirty="0" smtClean="0"/>
              <a:t>http://www.youtube.com/watch?v=s2_wdMmEupQ</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sciencepartners.info/wp-content/uploads/2012/08/crosssec.jpg"/>
          <p:cNvPicPr>
            <a:picLocks noChangeAspect="1" noChangeArrowheads="1"/>
          </p:cNvPicPr>
          <p:nvPr/>
        </p:nvPicPr>
        <p:blipFill>
          <a:blip r:embed="rId2" cstate="print"/>
          <a:srcRect/>
          <a:stretch>
            <a:fillRect/>
          </a:stretch>
        </p:blipFill>
        <p:spPr bwMode="auto">
          <a:xfrm>
            <a:off x="-1" y="381000"/>
            <a:ext cx="5220467" cy="3352800"/>
          </a:xfrm>
          <a:prstGeom prst="rect">
            <a:avLst/>
          </a:prstGeom>
          <a:noFill/>
        </p:spPr>
      </p:pic>
      <p:pic>
        <p:nvPicPr>
          <p:cNvPr id="1030" name="Picture 6" descr="http://users.stlcc.edu/mfuller/KingHill/14visonSplitBoneSm.jpg"/>
          <p:cNvPicPr>
            <a:picLocks noChangeAspect="1" noChangeArrowheads="1"/>
          </p:cNvPicPr>
          <p:nvPr/>
        </p:nvPicPr>
        <p:blipFill>
          <a:blip r:embed="rId3" cstate="print"/>
          <a:srcRect/>
          <a:stretch>
            <a:fillRect/>
          </a:stretch>
        </p:blipFill>
        <p:spPr bwMode="auto">
          <a:xfrm>
            <a:off x="3009900" y="3968157"/>
            <a:ext cx="6134100" cy="288984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Feathers</a:t>
            </a:r>
            <a:endParaRPr lang="en-US" dirty="0"/>
          </a:p>
        </p:txBody>
      </p:sp>
      <p:sp>
        <p:nvSpPr>
          <p:cNvPr id="3" name="Content Placeholder 2"/>
          <p:cNvSpPr>
            <a:spLocks noGrp="1"/>
          </p:cNvSpPr>
          <p:nvPr>
            <p:ph idx="1"/>
          </p:nvPr>
        </p:nvSpPr>
        <p:spPr>
          <a:xfrm>
            <a:off x="0" y="914401"/>
            <a:ext cx="9144000" cy="2895600"/>
          </a:xfrm>
        </p:spPr>
        <p:txBody>
          <a:bodyPr>
            <a:normAutofit/>
          </a:bodyPr>
          <a:lstStyle/>
          <a:p>
            <a:pPr>
              <a:buNone/>
            </a:pPr>
            <a:r>
              <a:rPr lang="en-US" sz="2400" dirty="0" smtClean="0"/>
              <a:t>Care</a:t>
            </a:r>
          </a:p>
          <a:p>
            <a:r>
              <a:rPr lang="en-US" sz="2400" dirty="0" smtClean="0"/>
              <a:t>Gland at base of tail produces oil</a:t>
            </a:r>
          </a:p>
          <a:p>
            <a:r>
              <a:rPr lang="en-US" sz="2400" dirty="0" smtClean="0"/>
              <a:t>Preening- bird applies oil to feathers with its bill while it adjusts and smoothes its feathers</a:t>
            </a:r>
          </a:p>
          <a:p>
            <a:r>
              <a:rPr lang="en-US" sz="2400" dirty="0" smtClean="0"/>
              <a:t>Oil provides waterproof shield</a:t>
            </a:r>
          </a:p>
          <a:p>
            <a:pPr>
              <a:buNone/>
            </a:pPr>
            <a:endParaRPr lang="en-US" sz="2400" dirty="0"/>
          </a:p>
        </p:txBody>
      </p:sp>
      <p:pic>
        <p:nvPicPr>
          <p:cNvPr id="19458" name="Picture 2" descr="http://cdn1.arkive.org/media/74/74056801-AC27-4896-B66C-3F2211B138A6/Presentation.Large/Scarlet-macaw-preening.jpg">
            <a:hlinkClick r:id="rId2"/>
          </p:cNvPr>
          <p:cNvPicPr>
            <a:picLocks noChangeAspect="1" noChangeArrowheads="1"/>
          </p:cNvPicPr>
          <p:nvPr/>
        </p:nvPicPr>
        <p:blipFill>
          <a:blip r:embed="rId3" cstate="print"/>
          <a:srcRect/>
          <a:stretch>
            <a:fillRect/>
          </a:stretch>
        </p:blipFill>
        <p:spPr bwMode="auto">
          <a:xfrm>
            <a:off x="1828800" y="3009078"/>
            <a:ext cx="5791200" cy="384892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9458"/>
                                        </p:tgtEl>
                                        <p:attrNameLst>
                                          <p:attrName>style.visibility</p:attrName>
                                        </p:attrNameLst>
                                      </p:cBhvr>
                                      <p:to>
                                        <p:strVal val="visible"/>
                                      </p:to>
                                    </p:set>
                                    <p:animEffect transition="in" filter="blinds(horizontal)">
                                      <p:cBhvr>
                                        <p:cTn id="27"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Feathers</a:t>
            </a:r>
            <a:endParaRPr lang="en-US" dirty="0"/>
          </a:p>
        </p:txBody>
      </p:sp>
      <p:sp>
        <p:nvSpPr>
          <p:cNvPr id="3" name="Content Placeholder 2"/>
          <p:cNvSpPr>
            <a:spLocks noGrp="1"/>
          </p:cNvSpPr>
          <p:nvPr>
            <p:ph idx="1"/>
          </p:nvPr>
        </p:nvSpPr>
        <p:spPr>
          <a:xfrm>
            <a:off x="0" y="914401"/>
            <a:ext cx="9144000" cy="2438399"/>
          </a:xfrm>
        </p:spPr>
        <p:txBody>
          <a:bodyPr>
            <a:normAutofit/>
          </a:bodyPr>
          <a:lstStyle/>
          <a:p>
            <a:pPr>
              <a:buNone/>
            </a:pPr>
            <a:r>
              <a:rPr lang="en-US" sz="2400" dirty="0" smtClean="0"/>
              <a:t>Function</a:t>
            </a:r>
          </a:p>
          <a:p>
            <a:r>
              <a:rPr lang="en-US" sz="2400" dirty="0" smtClean="0"/>
              <a:t>Shape the body to make the bird aerodynamic</a:t>
            </a:r>
          </a:p>
          <a:p>
            <a:r>
              <a:rPr lang="en-US" sz="2400" dirty="0" smtClean="0"/>
              <a:t>Help birds retain heat</a:t>
            </a:r>
          </a:p>
          <a:p>
            <a:r>
              <a:rPr lang="en-US" sz="2400" dirty="0" smtClean="0"/>
              <a:t>Serves as cushion- protecting the skeleton during collisions</a:t>
            </a:r>
          </a:p>
          <a:p>
            <a:r>
              <a:rPr lang="en-US" sz="2400" dirty="0" smtClean="0"/>
              <a:t>Help camouflage the bird or attract and identify a mate</a:t>
            </a:r>
          </a:p>
          <a:p>
            <a:endParaRPr lang="en-US" dirty="0" smtClean="0"/>
          </a:p>
        </p:txBody>
      </p:sp>
      <p:pic>
        <p:nvPicPr>
          <p:cNvPr id="18434" name="Picture 2" descr="http://th03.deviantart.net/fs42/PRE/i/2009/113/5/d/Peecock_opened_wide_by_EWendel.jpg">
            <a:hlinkClick r:id="rId2"/>
          </p:cNvPr>
          <p:cNvPicPr>
            <a:picLocks noChangeAspect="1" noChangeArrowheads="1"/>
          </p:cNvPicPr>
          <p:nvPr/>
        </p:nvPicPr>
        <p:blipFill>
          <a:blip r:embed="rId3" cstate="print"/>
          <a:srcRect/>
          <a:stretch>
            <a:fillRect/>
          </a:stretch>
        </p:blipFill>
        <p:spPr bwMode="auto">
          <a:xfrm>
            <a:off x="381000" y="3325011"/>
            <a:ext cx="5172075" cy="3532989"/>
          </a:xfrm>
          <a:prstGeom prst="rect">
            <a:avLst/>
          </a:prstGeom>
          <a:noFill/>
        </p:spPr>
      </p:pic>
      <p:pic>
        <p:nvPicPr>
          <p:cNvPr id="18436" name="Picture 4" descr="http://cdn.twentytwowords.com/wp-content/uploads/Camouflaged-Owls-09-634x900.jpg">
            <a:hlinkClick r:id="rId4"/>
          </p:cNvPr>
          <p:cNvPicPr>
            <a:picLocks noChangeAspect="1" noChangeArrowheads="1"/>
          </p:cNvPicPr>
          <p:nvPr/>
        </p:nvPicPr>
        <p:blipFill>
          <a:blip r:embed="rId5" cstate="print"/>
          <a:srcRect/>
          <a:stretch>
            <a:fillRect/>
          </a:stretch>
        </p:blipFill>
        <p:spPr bwMode="auto">
          <a:xfrm>
            <a:off x="5562600" y="3176336"/>
            <a:ext cx="2590800" cy="36816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8434"/>
                                        </p:tgtEl>
                                        <p:attrNameLst>
                                          <p:attrName>style.visibility</p:attrName>
                                        </p:attrNameLst>
                                      </p:cBhvr>
                                      <p:to>
                                        <p:strVal val="visible"/>
                                      </p:to>
                                    </p:set>
                                    <p:animEffect transition="in" filter="blinds(horizontal)">
                                      <p:cBhvr>
                                        <p:cTn id="32" dur="500"/>
                                        <p:tgtEl>
                                          <p:spTgt spid="1843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8436"/>
                                        </p:tgtEl>
                                        <p:attrNameLst>
                                          <p:attrName>style.visibility</p:attrName>
                                        </p:attrNameLst>
                                      </p:cBhvr>
                                      <p:to>
                                        <p:strVal val="visible"/>
                                      </p:to>
                                    </p:set>
                                    <p:animEffect transition="in" filter="blinds(horizontal)">
                                      <p:cBhvr>
                                        <p:cTn id="3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Feathers</a:t>
            </a:r>
            <a:endParaRPr lang="en-US" dirty="0"/>
          </a:p>
        </p:txBody>
      </p:sp>
      <p:sp>
        <p:nvSpPr>
          <p:cNvPr id="3" name="Content Placeholder 2"/>
          <p:cNvSpPr>
            <a:spLocks noGrp="1"/>
          </p:cNvSpPr>
          <p:nvPr>
            <p:ph idx="1"/>
          </p:nvPr>
        </p:nvSpPr>
        <p:spPr>
          <a:xfrm>
            <a:off x="0" y="990601"/>
            <a:ext cx="5791200" cy="2895600"/>
          </a:xfrm>
        </p:spPr>
        <p:txBody>
          <a:bodyPr>
            <a:normAutofit/>
          </a:bodyPr>
          <a:lstStyle/>
          <a:p>
            <a:pPr>
              <a:buNone/>
            </a:pPr>
            <a:r>
              <a:rPr lang="en-US" sz="1800" dirty="0" smtClean="0"/>
              <a:t>Structure</a:t>
            </a:r>
          </a:p>
          <a:p>
            <a:r>
              <a:rPr lang="en-US" sz="1800" dirty="0" smtClean="0"/>
              <a:t>Grow from a structure in the skin called a papilla</a:t>
            </a:r>
          </a:p>
          <a:p>
            <a:r>
              <a:rPr lang="en-US" sz="1800" dirty="0" smtClean="0"/>
              <a:t>The feather consists of </a:t>
            </a:r>
          </a:p>
          <a:p>
            <a:pPr lvl="1"/>
            <a:r>
              <a:rPr lang="en-US" sz="1800" dirty="0" smtClean="0"/>
              <a:t>Flat vane which consists of parallel rows of thin barbs with parallel rows of thin barbules that are hooked together</a:t>
            </a:r>
          </a:p>
          <a:p>
            <a:pPr lvl="1"/>
            <a:r>
              <a:rPr lang="en-US" sz="1800" dirty="0" smtClean="0"/>
              <a:t>Rachis- shaft within the vane</a:t>
            </a:r>
          </a:p>
          <a:p>
            <a:pPr lvl="1"/>
            <a:r>
              <a:rPr lang="en-US" sz="1800" dirty="0" smtClean="0"/>
              <a:t>Quill- hollow shaft from papilla to vane</a:t>
            </a:r>
          </a:p>
        </p:txBody>
      </p:sp>
      <p:pic>
        <p:nvPicPr>
          <p:cNvPr id="17410" name="Picture 2" descr="http://www.birds.cornell.edu/AllAboutBirds/studyingbirdsi/father_largeview.gif">
            <a:hlinkClick r:id="rId2"/>
          </p:cNvPr>
          <p:cNvPicPr>
            <a:picLocks noChangeAspect="1" noChangeArrowheads="1"/>
          </p:cNvPicPr>
          <p:nvPr/>
        </p:nvPicPr>
        <p:blipFill>
          <a:blip r:embed="rId3" cstate="print"/>
          <a:srcRect/>
          <a:stretch>
            <a:fillRect/>
          </a:stretch>
        </p:blipFill>
        <p:spPr bwMode="auto">
          <a:xfrm>
            <a:off x="5715000" y="1371600"/>
            <a:ext cx="3257550" cy="3905251"/>
          </a:xfrm>
          <a:prstGeom prst="rect">
            <a:avLst/>
          </a:prstGeom>
          <a:noFill/>
        </p:spPr>
      </p:pic>
      <p:pic>
        <p:nvPicPr>
          <p:cNvPr id="17412" name="Picture 4" descr="http://www.birds.cornell.edu/AllAboutBirds/studyingbirdsi/feather_detail.gif">
            <a:hlinkClick r:id="rId4"/>
          </p:cNvPr>
          <p:cNvPicPr>
            <a:picLocks noChangeAspect="1" noChangeArrowheads="1"/>
          </p:cNvPicPr>
          <p:nvPr/>
        </p:nvPicPr>
        <p:blipFill>
          <a:blip r:embed="rId5" cstate="print"/>
          <a:srcRect/>
          <a:stretch>
            <a:fillRect/>
          </a:stretch>
        </p:blipFill>
        <p:spPr bwMode="auto">
          <a:xfrm>
            <a:off x="1524000" y="3633216"/>
            <a:ext cx="4381500" cy="32247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7410"/>
                                        </p:tgtEl>
                                        <p:attrNameLst>
                                          <p:attrName>style.visibility</p:attrName>
                                        </p:attrNameLst>
                                      </p:cBhvr>
                                      <p:to>
                                        <p:strVal val="visible"/>
                                      </p:to>
                                    </p:set>
                                    <p:animEffect transition="in" filter="blinds(horizontal)">
                                      <p:cBhvr>
                                        <p:cTn id="37" dur="500"/>
                                        <p:tgtEl>
                                          <p:spTgt spid="174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7412"/>
                                        </p:tgtEl>
                                        <p:attrNameLst>
                                          <p:attrName>style.visibility</p:attrName>
                                        </p:attrNameLst>
                                      </p:cBhvr>
                                      <p:to>
                                        <p:strVal val="visible"/>
                                      </p:to>
                                    </p:set>
                                    <p:animEffect transition="in" filter="blinds(horizontal)">
                                      <p:cBhvr>
                                        <p:cTn id="42"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Feathers</a:t>
            </a:r>
            <a:endParaRPr lang="en-US" dirty="0"/>
          </a:p>
        </p:txBody>
      </p:sp>
      <p:sp>
        <p:nvSpPr>
          <p:cNvPr id="3" name="Content Placeholder 2"/>
          <p:cNvSpPr>
            <a:spLocks noGrp="1"/>
          </p:cNvSpPr>
          <p:nvPr>
            <p:ph idx="1"/>
          </p:nvPr>
        </p:nvSpPr>
        <p:spPr>
          <a:xfrm>
            <a:off x="0" y="1066800"/>
            <a:ext cx="9144000" cy="1752600"/>
          </a:xfrm>
        </p:spPr>
        <p:txBody>
          <a:bodyPr>
            <a:normAutofit/>
          </a:bodyPr>
          <a:lstStyle/>
          <a:p>
            <a:pPr>
              <a:buNone/>
            </a:pPr>
            <a:r>
              <a:rPr lang="en-US" sz="2000" dirty="0" smtClean="0"/>
              <a:t>Two types</a:t>
            </a:r>
          </a:p>
          <a:p>
            <a:r>
              <a:rPr lang="en-US" sz="2000" dirty="0" smtClean="0"/>
              <a:t>Down feathers make up the </a:t>
            </a:r>
            <a:r>
              <a:rPr lang="en-US" sz="2000" dirty="0" err="1" smtClean="0"/>
              <a:t>underlayer</a:t>
            </a:r>
            <a:r>
              <a:rPr lang="en-US" sz="2000" dirty="0" smtClean="0"/>
              <a:t> providing insulation as and cushion</a:t>
            </a:r>
          </a:p>
          <a:p>
            <a:r>
              <a:rPr lang="en-US" sz="2000" dirty="0" smtClean="0"/>
              <a:t>Contour feathers are the </a:t>
            </a:r>
            <a:r>
              <a:rPr lang="en-US" sz="2000" dirty="0" err="1" smtClean="0"/>
              <a:t>vaned</a:t>
            </a:r>
            <a:r>
              <a:rPr lang="en-US" sz="2000" dirty="0" smtClean="0"/>
              <a:t> feathers that cover most of the body and give external shape and color, and also the flight feathers which extend from the wings and tail</a:t>
            </a:r>
          </a:p>
          <a:p>
            <a:endParaRPr lang="en-US" sz="2000" dirty="0"/>
          </a:p>
        </p:txBody>
      </p:sp>
      <p:pic>
        <p:nvPicPr>
          <p:cNvPr id="16386" name="Picture 2" descr="http://www.infovisual.info/02/img_en/058%20Feathers.jpg">
            <a:hlinkClick r:id="rId3"/>
          </p:cNvPr>
          <p:cNvPicPr>
            <a:picLocks noChangeAspect="1" noChangeArrowheads="1"/>
          </p:cNvPicPr>
          <p:nvPr/>
        </p:nvPicPr>
        <p:blipFill>
          <a:blip r:embed="rId4" cstate="print"/>
          <a:srcRect/>
          <a:stretch>
            <a:fillRect/>
          </a:stretch>
        </p:blipFill>
        <p:spPr bwMode="auto">
          <a:xfrm>
            <a:off x="1676400" y="2667000"/>
            <a:ext cx="5505450" cy="39147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6386"/>
                                        </p:tgtEl>
                                        <p:attrNameLst>
                                          <p:attrName>style.visibility</p:attrName>
                                        </p:attrNameLst>
                                      </p:cBhvr>
                                      <p:to>
                                        <p:strVal val="visible"/>
                                      </p:to>
                                    </p:set>
                                    <p:animEffect transition="in" filter="blinds(horizontal)">
                                      <p:cBhvr>
                                        <p:cTn id="22"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Feathers</a:t>
            </a:r>
            <a:endParaRPr lang="en-US" dirty="0"/>
          </a:p>
        </p:txBody>
      </p:sp>
      <p:sp>
        <p:nvSpPr>
          <p:cNvPr id="3" name="Content Placeholder 2"/>
          <p:cNvSpPr>
            <a:spLocks noGrp="1"/>
          </p:cNvSpPr>
          <p:nvPr>
            <p:ph idx="1"/>
          </p:nvPr>
        </p:nvSpPr>
        <p:spPr>
          <a:xfrm>
            <a:off x="457200" y="1600201"/>
            <a:ext cx="8229600" cy="2590800"/>
          </a:xfrm>
        </p:spPr>
        <p:txBody>
          <a:bodyPr/>
          <a:lstStyle/>
          <a:p>
            <a:r>
              <a:rPr lang="en-US" dirty="0" smtClean="0"/>
              <a:t>Fully developed feathers, likes scales and hairs are dead</a:t>
            </a:r>
          </a:p>
          <a:p>
            <a:r>
              <a:rPr lang="en-US" dirty="0" smtClean="0"/>
              <a:t>Bird sheds or molts old feathers and replaces them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Appendages</a:t>
            </a:r>
            <a:endParaRPr lang="en-US" dirty="0"/>
          </a:p>
        </p:txBody>
      </p:sp>
      <p:sp>
        <p:nvSpPr>
          <p:cNvPr id="3" name="Content Placeholder 2"/>
          <p:cNvSpPr>
            <a:spLocks noGrp="1"/>
          </p:cNvSpPr>
          <p:nvPr>
            <p:ph idx="1"/>
          </p:nvPr>
        </p:nvSpPr>
        <p:spPr>
          <a:xfrm>
            <a:off x="0" y="990601"/>
            <a:ext cx="9144000" cy="1904999"/>
          </a:xfrm>
        </p:spPr>
        <p:txBody>
          <a:bodyPr>
            <a:normAutofit/>
          </a:bodyPr>
          <a:lstStyle/>
          <a:p>
            <a:r>
              <a:rPr lang="en-US" sz="2400" dirty="0" smtClean="0"/>
              <a:t>Forelimbs (wings) for flying</a:t>
            </a:r>
          </a:p>
          <a:p>
            <a:r>
              <a:rPr lang="en-US" sz="2400" dirty="0" smtClean="0"/>
              <a:t>Penguins and some other flightless birds use their “wings” to swim</a:t>
            </a:r>
          </a:p>
          <a:p>
            <a:r>
              <a:rPr lang="en-US" sz="2400" dirty="0" smtClean="0"/>
              <a:t>Lower part of the hind limbs are usually thin and covered with scales</a:t>
            </a:r>
          </a:p>
          <a:p>
            <a:r>
              <a:rPr lang="en-US" sz="2400" dirty="0" smtClean="0"/>
              <a:t>Most birds have 3 or 4 clawed toes</a:t>
            </a:r>
          </a:p>
        </p:txBody>
      </p:sp>
      <p:pic>
        <p:nvPicPr>
          <p:cNvPr id="23554" name="Picture 2" descr="http://images.nationalgeographic.com/wpf/media-live/photos/000/605/cache/emperor-penguin-divers-nicklen_60592_990x742.jpg">
            <a:hlinkClick r:id="rId2"/>
          </p:cNvPr>
          <p:cNvPicPr>
            <a:picLocks noChangeAspect="1" noChangeArrowheads="1"/>
          </p:cNvPicPr>
          <p:nvPr/>
        </p:nvPicPr>
        <p:blipFill>
          <a:blip r:embed="rId3" cstate="print"/>
          <a:srcRect/>
          <a:stretch>
            <a:fillRect/>
          </a:stretch>
        </p:blipFill>
        <p:spPr bwMode="auto">
          <a:xfrm>
            <a:off x="304800" y="2895600"/>
            <a:ext cx="4829175" cy="3620266"/>
          </a:xfrm>
          <a:prstGeom prst="rect">
            <a:avLst/>
          </a:prstGeom>
          <a:noFill/>
        </p:spPr>
      </p:pic>
      <p:pic>
        <p:nvPicPr>
          <p:cNvPr id="23556" name="Picture 4" descr="http://mendobrew.com/blog/wp-content/uploads/2013/04/Peregrine-falcon-talons.jpg">
            <a:hlinkClick r:id="rId4"/>
          </p:cNvPr>
          <p:cNvPicPr>
            <a:picLocks noChangeAspect="1" noChangeArrowheads="1"/>
          </p:cNvPicPr>
          <p:nvPr/>
        </p:nvPicPr>
        <p:blipFill>
          <a:blip r:embed="rId5" cstate="print"/>
          <a:srcRect/>
          <a:stretch>
            <a:fillRect/>
          </a:stretch>
        </p:blipFill>
        <p:spPr bwMode="auto">
          <a:xfrm>
            <a:off x="4547640" y="3429000"/>
            <a:ext cx="4596360" cy="28765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646</TotalTime>
  <Words>1077</Words>
  <Application>Microsoft Office PowerPoint</Application>
  <PresentationFormat>On-screen Show (4:3)</PresentationFormat>
  <Paragraphs>128</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Class Aves: Birds</vt:lpstr>
      <vt:lpstr>Common Characteristics</vt:lpstr>
      <vt:lpstr>Slide 3</vt:lpstr>
      <vt:lpstr>Feathers</vt:lpstr>
      <vt:lpstr>Feathers</vt:lpstr>
      <vt:lpstr>Feathers</vt:lpstr>
      <vt:lpstr>Feathers</vt:lpstr>
      <vt:lpstr>Feathers</vt:lpstr>
      <vt:lpstr>Appendages</vt:lpstr>
      <vt:lpstr>Wings</vt:lpstr>
      <vt:lpstr>Feet</vt:lpstr>
      <vt:lpstr>Slide 12</vt:lpstr>
      <vt:lpstr>Skeleton</vt:lpstr>
      <vt:lpstr>Bird Systems</vt:lpstr>
      <vt:lpstr>Digestion</vt:lpstr>
      <vt:lpstr>Bill</vt:lpstr>
      <vt:lpstr>Digestion</vt:lpstr>
      <vt:lpstr>Respiration</vt:lpstr>
      <vt:lpstr>Respiration</vt:lpstr>
      <vt:lpstr>Circulation</vt:lpstr>
      <vt:lpstr>Circulation</vt:lpstr>
      <vt:lpstr>Slide 22</vt:lpstr>
      <vt:lpstr>Excretion</vt:lpstr>
      <vt:lpstr>Sound</vt:lpstr>
      <vt:lpstr>Sensing</vt:lpstr>
      <vt:lpstr>Behaviors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Jordan Schisler</dc:creator>
  <cp:lastModifiedBy>Jordan Schisler</cp:lastModifiedBy>
  <cp:revision>58</cp:revision>
  <dcterms:created xsi:type="dcterms:W3CDTF">2014-01-28T19:12:12Z</dcterms:created>
  <dcterms:modified xsi:type="dcterms:W3CDTF">2015-02-11T16:02:00Z</dcterms:modified>
</cp:coreProperties>
</file>